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82B61C-6912-4CAC-9175-7082B6B09208}" type="doc">
      <dgm:prSet loTypeId="urn:microsoft.com/office/officeart/2005/8/layout/vList2" loCatId="list" qsTypeId="urn:microsoft.com/office/officeart/2005/8/quickstyle/simple1#3" qsCatId="simple" csTypeId="urn:microsoft.com/office/officeart/2005/8/colors/colorful5#2" csCatId="colorful"/>
      <dgm:spPr/>
      <dgm:t>
        <a:bodyPr/>
        <a:lstStyle/>
        <a:p>
          <a:endParaRPr lang="en-US"/>
        </a:p>
      </dgm:t>
    </dgm:pt>
    <dgm:pt modelId="{6F9B641A-961D-479C-9D4A-956E019077CE}">
      <dgm:prSet/>
      <dgm:spPr/>
      <dgm:t>
        <a:bodyPr/>
        <a:lstStyle/>
        <a:p>
          <a:r>
            <a:rPr lang="hu-HU"/>
            <a:t>diszlexia-diszgráfiával élő hallgatóknak tanulásmódszertani tanácsadás egyénileg vagy csoportosan</a:t>
          </a:r>
          <a:endParaRPr lang="en-US"/>
        </a:p>
      </dgm:t>
    </dgm:pt>
    <dgm:pt modelId="{25E56EED-F002-4B3B-A113-49A7368AB190}" type="parTrans" cxnId="{A1417A5F-E035-454F-9918-F15D81803BE4}">
      <dgm:prSet/>
      <dgm:spPr/>
      <dgm:t>
        <a:bodyPr/>
        <a:lstStyle/>
        <a:p>
          <a:endParaRPr lang="en-US"/>
        </a:p>
      </dgm:t>
    </dgm:pt>
    <dgm:pt modelId="{AB8E1DB6-D4DF-4C30-AA88-A6CCCC5350D8}" type="sibTrans" cxnId="{A1417A5F-E035-454F-9918-F15D81803BE4}">
      <dgm:prSet/>
      <dgm:spPr/>
      <dgm:t>
        <a:bodyPr/>
        <a:lstStyle/>
        <a:p>
          <a:endParaRPr lang="en-US"/>
        </a:p>
      </dgm:t>
    </dgm:pt>
    <dgm:pt modelId="{0B875CDD-CC43-46A4-96B4-218935CB9CB0}">
      <dgm:prSet/>
      <dgm:spPr/>
      <dgm:t>
        <a:bodyPr/>
        <a:lstStyle/>
        <a:p>
          <a:r>
            <a:rPr lang="hu-HU"/>
            <a:t>autizmus spektrumzavarral élőknek pszichológiai tanácsadás</a:t>
          </a:r>
          <a:endParaRPr lang="en-US"/>
        </a:p>
      </dgm:t>
    </dgm:pt>
    <dgm:pt modelId="{B7CCA385-020B-44FC-8E70-5F0D42F06150}" type="parTrans" cxnId="{26E75EB8-66AC-4F8B-ADBA-A02F516EA0ED}">
      <dgm:prSet/>
      <dgm:spPr/>
      <dgm:t>
        <a:bodyPr/>
        <a:lstStyle/>
        <a:p>
          <a:endParaRPr lang="en-US"/>
        </a:p>
      </dgm:t>
    </dgm:pt>
    <dgm:pt modelId="{159625E7-3E1F-4A51-BD23-98FADB31606A}" type="sibTrans" cxnId="{26E75EB8-66AC-4F8B-ADBA-A02F516EA0ED}">
      <dgm:prSet/>
      <dgm:spPr/>
      <dgm:t>
        <a:bodyPr/>
        <a:lstStyle/>
        <a:p>
          <a:endParaRPr lang="en-US"/>
        </a:p>
      </dgm:t>
    </dgm:pt>
    <dgm:pt modelId="{D5D91616-3691-475D-A117-DC8DDBC10934}" type="pres">
      <dgm:prSet presAssocID="{A082B61C-6912-4CAC-9175-7082B6B09208}" presName="linear" presStyleCnt="0">
        <dgm:presLayoutVars>
          <dgm:animLvl val="lvl"/>
          <dgm:resizeHandles val="exact"/>
        </dgm:presLayoutVars>
      </dgm:prSet>
      <dgm:spPr/>
    </dgm:pt>
    <dgm:pt modelId="{E2507A4D-80EE-4E71-86CD-A6699EBBD56D}" type="pres">
      <dgm:prSet presAssocID="{6F9B641A-961D-479C-9D4A-956E019077C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FF1D034-5C9F-46F0-AB17-03E945427118}" type="pres">
      <dgm:prSet presAssocID="{AB8E1DB6-D4DF-4C30-AA88-A6CCCC5350D8}" presName="spacer" presStyleCnt="0"/>
      <dgm:spPr/>
    </dgm:pt>
    <dgm:pt modelId="{59E43F01-8DEF-4CB1-B5E5-1A393601366C}" type="pres">
      <dgm:prSet presAssocID="{0B875CDD-CC43-46A4-96B4-218935CB9CB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161600B-CE55-425B-AB39-2A747C5D3C81}" type="presOf" srcId="{6F9B641A-961D-479C-9D4A-956E019077CE}" destId="{E2507A4D-80EE-4E71-86CD-A6699EBBD56D}" srcOrd="0" destOrd="0" presId="urn:microsoft.com/office/officeart/2005/8/layout/vList2"/>
    <dgm:cxn modelId="{2AA0981E-8E6E-49DB-840D-7CD0AFA88C2E}" type="presOf" srcId="{A082B61C-6912-4CAC-9175-7082B6B09208}" destId="{D5D91616-3691-475D-A117-DC8DDBC10934}" srcOrd="0" destOrd="0" presId="urn:microsoft.com/office/officeart/2005/8/layout/vList2"/>
    <dgm:cxn modelId="{A1417A5F-E035-454F-9918-F15D81803BE4}" srcId="{A082B61C-6912-4CAC-9175-7082B6B09208}" destId="{6F9B641A-961D-479C-9D4A-956E019077CE}" srcOrd="0" destOrd="0" parTransId="{25E56EED-F002-4B3B-A113-49A7368AB190}" sibTransId="{AB8E1DB6-D4DF-4C30-AA88-A6CCCC5350D8}"/>
    <dgm:cxn modelId="{F2A9007B-7517-44BC-9413-EDA9DF773DFE}" type="presOf" srcId="{0B875CDD-CC43-46A4-96B4-218935CB9CB0}" destId="{59E43F01-8DEF-4CB1-B5E5-1A393601366C}" srcOrd="0" destOrd="0" presId="urn:microsoft.com/office/officeart/2005/8/layout/vList2"/>
    <dgm:cxn modelId="{26E75EB8-66AC-4F8B-ADBA-A02F516EA0ED}" srcId="{A082B61C-6912-4CAC-9175-7082B6B09208}" destId="{0B875CDD-CC43-46A4-96B4-218935CB9CB0}" srcOrd="1" destOrd="0" parTransId="{B7CCA385-020B-44FC-8E70-5F0D42F06150}" sibTransId="{159625E7-3E1F-4A51-BD23-98FADB31606A}"/>
    <dgm:cxn modelId="{F89BA21F-6CE2-4404-8449-61A5DE35DDB7}" type="presParOf" srcId="{D5D91616-3691-475D-A117-DC8DDBC10934}" destId="{E2507A4D-80EE-4E71-86CD-A6699EBBD56D}" srcOrd="0" destOrd="0" presId="urn:microsoft.com/office/officeart/2005/8/layout/vList2"/>
    <dgm:cxn modelId="{1E9E3C0D-9812-44CA-AFE3-403A63E336AA}" type="presParOf" srcId="{D5D91616-3691-475D-A117-DC8DDBC10934}" destId="{BFF1D034-5C9F-46F0-AB17-03E945427118}" srcOrd="1" destOrd="0" presId="urn:microsoft.com/office/officeart/2005/8/layout/vList2"/>
    <dgm:cxn modelId="{2AE014F8-6C12-4728-9FB7-884205D4B112}" type="presParOf" srcId="{D5D91616-3691-475D-A117-DC8DDBC10934}" destId="{59E43F01-8DEF-4CB1-B5E5-1A393601366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631D31-5FD6-4F67-872C-FBF4F92EFD9E}" type="doc">
      <dgm:prSet loTypeId="urn:microsoft.com/office/officeart/2005/8/layout/hierarchy3" loCatId="hierarchy" qsTypeId="urn:microsoft.com/office/officeart/2005/8/quickstyle/simple1#4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B20FE33E-AF39-400D-88ED-4CBA0C55982C}">
      <dgm:prSet/>
      <dgm:spPr/>
      <dgm:t>
        <a:bodyPr/>
        <a:lstStyle/>
        <a:p>
          <a:r>
            <a:rPr lang="hu-HU" dirty="0"/>
            <a:t>Szeptember 02. (szerda) 13h (</a:t>
          </a:r>
          <a:r>
            <a:rPr lang="hu-HU" i="1" dirty="0"/>
            <a:t>A</a:t>
          </a:r>
          <a:r>
            <a:rPr lang="hu-HU" dirty="0"/>
            <a:t> ép.15-ös iroda)</a:t>
          </a:r>
          <a:endParaRPr lang="en-US" dirty="0"/>
        </a:p>
      </dgm:t>
    </dgm:pt>
    <dgm:pt modelId="{0A580206-8B78-4E08-989D-59274A9836B0}" type="parTrans" cxnId="{FEFE879F-AEDF-4289-9605-A368F8C341A3}">
      <dgm:prSet/>
      <dgm:spPr/>
      <dgm:t>
        <a:bodyPr/>
        <a:lstStyle/>
        <a:p>
          <a:endParaRPr lang="en-US"/>
        </a:p>
      </dgm:t>
    </dgm:pt>
    <dgm:pt modelId="{002E6567-51E7-4EB3-893F-532853A88AFE}" type="sibTrans" cxnId="{FEFE879F-AEDF-4289-9605-A368F8C341A3}">
      <dgm:prSet/>
      <dgm:spPr/>
      <dgm:t>
        <a:bodyPr/>
        <a:lstStyle/>
        <a:p>
          <a:endParaRPr lang="en-US"/>
        </a:p>
      </dgm:t>
    </dgm:pt>
    <dgm:pt modelId="{8333E701-A3E2-4DCD-B778-B84DFE7B332D}">
      <dgm:prSet/>
      <dgm:spPr/>
      <dgm:t>
        <a:bodyPr/>
        <a:lstStyle/>
        <a:p>
          <a:r>
            <a:rPr lang="hu-HU" dirty="0"/>
            <a:t>Szeptember 09. 10:30h(</a:t>
          </a:r>
          <a:r>
            <a:rPr lang="hu-HU" i="1" dirty="0"/>
            <a:t>A</a:t>
          </a:r>
          <a:r>
            <a:rPr lang="hu-HU" dirty="0"/>
            <a:t> ép.15-ös iroda)</a:t>
          </a:r>
          <a:endParaRPr lang="en-US" dirty="0"/>
        </a:p>
      </dgm:t>
    </dgm:pt>
    <dgm:pt modelId="{8AA2D733-FEFF-4C29-B195-F5847204155F}" type="parTrans" cxnId="{37A6781E-1F4E-4818-9C71-C40ADD067B59}">
      <dgm:prSet/>
      <dgm:spPr/>
      <dgm:t>
        <a:bodyPr/>
        <a:lstStyle/>
        <a:p>
          <a:endParaRPr lang="en-US"/>
        </a:p>
      </dgm:t>
    </dgm:pt>
    <dgm:pt modelId="{0C27E38D-11D5-455B-B1A0-C19F5332A296}" type="sibTrans" cxnId="{37A6781E-1F4E-4818-9C71-C40ADD067B59}">
      <dgm:prSet/>
      <dgm:spPr/>
      <dgm:t>
        <a:bodyPr/>
        <a:lstStyle/>
        <a:p>
          <a:endParaRPr lang="en-US"/>
        </a:p>
      </dgm:t>
    </dgm:pt>
    <dgm:pt modelId="{4C184E2D-5611-4B3D-B7E6-DCE26465A9FC}" type="pres">
      <dgm:prSet presAssocID="{55631D31-5FD6-4F67-872C-FBF4F92EFD9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9440BB9-63B4-48A8-A5F3-004D5FAD693B}" type="pres">
      <dgm:prSet presAssocID="{B20FE33E-AF39-400D-88ED-4CBA0C55982C}" presName="root" presStyleCnt="0"/>
      <dgm:spPr/>
    </dgm:pt>
    <dgm:pt modelId="{E81B90E5-A182-4385-8F84-95903BD15AAA}" type="pres">
      <dgm:prSet presAssocID="{B20FE33E-AF39-400D-88ED-4CBA0C55982C}" presName="rootComposite" presStyleCnt="0"/>
      <dgm:spPr/>
    </dgm:pt>
    <dgm:pt modelId="{913D9D86-1C70-4D62-B784-2B5B7406FC6C}" type="pres">
      <dgm:prSet presAssocID="{B20FE33E-AF39-400D-88ED-4CBA0C55982C}" presName="rootText" presStyleLbl="node1" presStyleIdx="0" presStyleCnt="2"/>
      <dgm:spPr/>
    </dgm:pt>
    <dgm:pt modelId="{1DB93AD8-DFEF-4423-950D-94ABC7B8E5A4}" type="pres">
      <dgm:prSet presAssocID="{B20FE33E-AF39-400D-88ED-4CBA0C55982C}" presName="rootConnector" presStyleLbl="node1" presStyleIdx="0" presStyleCnt="2"/>
      <dgm:spPr/>
    </dgm:pt>
    <dgm:pt modelId="{95F2C629-E40D-45F7-AA5E-1A12A498319C}" type="pres">
      <dgm:prSet presAssocID="{B20FE33E-AF39-400D-88ED-4CBA0C55982C}" presName="childShape" presStyleCnt="0"/>
      <dgm:spPr/>
    </dgm:pt>
    <dgm:pt modelId="{9C97802D-5676-4638-9B8C-B23ED9DBEB6C}" type="pres">
      <dgm:prSet presAssocID="{8333E701-A3E2-4DCD-B778-B84DFE7B332D}" presName="root" presStyleCnt="0"/>
      <dgm:spPr/>
    </dgm:pt>
    <dgm:pt modelId="{9EB22BEF-DC63-49DE-99FC-C0B35A0B781F}" type="pres">
      <dgm:prSet presAssocID="{8333E701-A3E2-4DCD-B778-B84DFE7B332D}" presName="rootComposite" presStyleCnt="0"/>
      <dgm:spPr/>
    </dgm:pt>
    <dgm:pt modelId="{FAF0CFB0-8609-41D3-AB72-842C5E23FA51}" type="pres">
      <dgm:prSet presAssocID="{8333E701-A3E2-4DCD-B778-B84DFE7B332D}" presName="rootText" presStyleLbl="node1" presStyleIdx="1" presStyleCnt="2"/>
      <dgm:spPr/>
    </dgm:pt>
    <dgm:pt modelId="{EE75D8B0-CEE4-4323-9FD0-23CC2FE78481}" type="pres">
      <dgm:prSet presAssocID="{8333E701-A3E2-4DCD-B778-B84DFE7B332D}" presName="rootConnector" presStyleLbl="node1" presStyleIdx="1" presStyleCnt="2"/>
      <dgm:spPr/>
    </dgm:pt>
    <dgm:pt modelId="{C9BEAE94-5D04-469C-AF52-4133B804F56D}" type="pres">
      <dgm:prSet presAssocID="{8333E701-A3E2-4DCD-B778-B84DFE7B332D}" presName="childShape" presStyleCnt="0"/>
      <dgm:spPr/>
    </dgm:pt>
  </dgm:ptLst>
  <dgm:cxnLst>
    <dgm:cxn modelId="{37A6781E-1F4E-4818-9C71-C40ADD067B59}" srcId="{55631D31-5FD6-4F67-872C-FBF4F92EFD9E}" destId="{8333E701-A3E2-4DCD-B778-B84DFE7B332D}" srcOrd="1" destOrd="0" parTransId="{8AA2D733-FEFF-4C29-B195-F5847204155F}" sibTransId="{0C27E38D-11D5-455B-B1A0-C19F5332A296}"/>
    <dgm:cxn modelId="{E5C0F41E-D0B9-4F5D-A066-2B77AC58F1D9}" type="presOf" srcId="{55631D31-5FD6-4F67-872C-FBF4F92EFD9E}" destId="{4C184E2D-5611-4B3D-B7E6-DCE26465A9FC}" srcOrd="0" destOrd="0" presId="urn:microsoft.com/office/officeart/2005/8/layout/hierarchy3"/>
    <dgm:cxn modelId="{BE80A560-D2B4-4C85-B245-71F121EA27C7}" type="presOf" srcId="{8333E701-A3E2-4DCD-B778-B84DFE7B332D}" destId="{FAF0CFB0-8609-41D3-AB72-842C5E23FA51}" srcOrd="0" destOrd="0" presId="urn:microsoft.com/office/officeart/2005/8/layout/hierarchy3"/>
    <dgm:cxn modelId="{FEFE879F-AEDF-4289-9605-A368F8C341A3}" srcId="{55631D31-5FD6-4F67-872C-FBF4F92EFD9E}" destId="{B20FE33E-AF39-400D-88ED-4CBA0C55982C}" srcOrd="0" destOrd="0" parTransId="{0A580206-8B78-4E08-989D-59274A9836B0}" sibTransId="{002E6567-51E7-4EB3-893F-532853A88AFE}"/>
    <dgm:cxn modelId="{56A015A4-9715-4260-A289-F12B684BA3B7}" type="presOf" srcId="{B20FE33E-AF39-400D-88ED-4CBA0C55982C}" destId="{1DB93AD8-DFEF-4423-950D-94ABC7B8E5A4}" srcOrd="1" destOrd="0" presId="urn:microsoft.com/office/officeart/2005/8/layout/hierarchy3"/>
    <dgm:cxn modelId="{079DAEB9-C2AF-470A-B418-772B4113443A}" type="presOf" srcId="{B20FE33E-AF39-400D-88ED-4CBA0C55982C}" destId="{913D9D86-1C70-4D62-B784-2B5B7406FC6C}" srcOrd="0" destOrd="0" presId="urn:microsoft.com/office/officeart/2005/8/layout/hierarchy3"/>
    <dgm:cxn modelId="{788ECBF3-A364-4CA7-87FF-F41D84B4BF22}" type="presOf" srcId="{8333E701-A3E2-4DCD-B778-B84DFE7B332D}" destId="{EE75D8B0-CEE4-4323-9FD0-23CC2FE78481}" srcOrd="1" destOrd="0" presId="urn:microsoft.com/office/officeart/2005/8/layout/hierarchy3"/>
    <dgm:cxn modelId="{C97F5337-1320-41B5-A383-4D1EDA0DF075}" type="presParOf" srcId="{4C184E2D-5611-4B3D-B7E6-DCE26465A9FC}" destId="{B9440BB9-63B4-48A8-A5F3-004D5FAD693B}" srcOrd="0" destOrd="0" presId="urn:microsoft.com/office/officeart/2005/8/layout/hierarchy3"/>
    <dgm:cxn modelId="{59E66C02-B386-4561-8B89-BC8C6DE37DD9}" type="presParOf" srcId="{B9440BB9-63B4-48A8-A5F3-004D5FAD693B}" destId="{E81B90E5-A182-4385-8F84-95903BD15AAA}" srcOrd="0" destOrd="0" presId="urn:microsoft.com/office/officeart/2005/8/layout/hierarchy3"/>
    <dgm:cxn modelId="{A2444AAF-A27B-4C55-983B-C3C21613431A}" type="presParOf" srcId="{E81B90E5-A182-4385-8F84-95903BD15AAA}" destId="{913D9D86-1C70-4D62-B784-2B5B7406FC6C}" srcOrd="0" destOrd="0" presId="urn:microsoft.com/office/officeart/2005/8/layout/hierarchy3"/>
    <dgm:cxn modelId="{5D07188E-00A9-4F6A-8411-388D37828D39}" type="presParOf" srcId="{E81B90E5-A182-4385-8F84-95903BD15AAA}" destId="{1DB93AD8-DFEF-4423-950D-94ABC7B8E5A4}" srcOrd="1" destOrd="0" presId="urn:microsoft.com/office/officeart/2005/8/layout/hierarchy3"/>
    <dgm:cxn modelId="{B7DB62BF-B10A-4ED0-94F8-9EF3EF28F89E}" type="presParOf" srcId="{B9440BB9-63B4-48A8-A5F3-004D5FAD693B}" destId="{95F2C629-E40D-45F7-AA5E-1A12A498319C}" srcOrd="1" destOrd="0" presId="urn:microsoft.com/office/officeart/2005/8/layout/hierarchy3"/>
    <dgm:cxn modelId="{8C370160-2620-48AB-B7B5-1FE02B96BE2B}" type="presParOf" srcId="{4C184E2D-5611-4B3D-B7E6-DCE26465A9FC}" destId="{9C97802D-5676-4638-9B8C-B23ED9DBEB6C}" srcOrd="1" destOrd="0" presId="urn:microsoft.com/office/officeart/2005/8/layout/hierarchy3"/>
    <dgm:cxn modelId="{9BB1F0AC-96E8-4C48-8DDB-E0FB791F8486}" type="presParOf" srcId="{9C97802D-5676-4638-9B8C-B23ED9DBEB6C}" destId="{9EB22BEF-DC63-49DE-99FC-C0B35A0B781F}" srcOrd="0" destOrd="0" presId="urn:microsoft.com/office/officeart/2005/8/layout/hierarchy3"/>
    <dgm:cxn modelId="{E2B1E854-D2F3-41AE-A765-B6FAAD4113AE}" type="presParOf" srcId="{9EB22BEF-DC63-49DE-99FC-C0B35A0B781F}" destId="{FAF0CFB0-8609-41D3-AB72-842C5E23FA51}" srcOrd="0" destOrd="0" presId="urn:microsoft.com/office/officeart/2005/8/layout/hierarchy3"/>
    <dgm:cxn modelId="{A4E20938-F902-48D8-9C42-1070623E7308}" type="presParOf" srcId="{9EB22BEF-DC63-49DE-99FC-C0B35A0B781F}" destId="{EE75D8B0-CEE4-4323-9FD0-23CC2FE78481}" srcOrd="1" destOrd="0" presId="urn:microsoft.com/office/officeart/2005/8/layout/hierarchy3"/>
    <dgm:cxn modelId="{3F107903-A26E-43D2-8DB6-204F61F2AF31}" type="presParOf" srcId="{9C97802D-5676-4638-9B8C-B23ED9DBEB6C}" destId="{C9BEAE94-5D04-469C-AF52-4133B804F56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07A4D-80EE-4E71-86CD-A6699EBBD56D}">
      <dsp:nvSpPr>
        <dsp:cNvPr id="0" name=""/>
        <dsp:cNvSpPr/>
      </dsp:nvSpPr>
      <dsp:spPr>
        <a:xfrm>
          <a:off x="0" y="5120"/>
          <a:ext cx="6489509" cy="25693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/>
            <a:t>diszlexia-diszgráfiával élő hallgatóknak tanulásmódszertani tanácsadás egyénileg vagy csoportosan</a:t>
          </a:r>
          <a:endParaRPr lang="en-US" sz="3600" kern="1200"/>
        </a:p>
      </dsp:txBody>
      <dsp:txXfrm>
        <a:off x="125424" y="130544"/>
        <a:ext cx="6238661" cy="2318471"/>
      </dsp:txXfrm>
    </dsp:sp>
    <dsp:sp modelId="{59E43F01-8DEF-4CB1-B5E5-1A393601366C}">
      <dsp:nvSpPr>
        <dsp:cNvPr id="0" name=""/>
        <dsp:cNvSpPr/>
      </dsp:nvSpPr>
      <dsp:spPr>
        <a:xfrm>
          <a:off x="0" y="2678120"/>
          <a:ext cx="6489509" cy="256931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/>
            <a:t>autizmus spektrumzavarral élőknek pszichológiai tanácsadás</a:t>
          </a:r>
          <a:endParaRPr lang="en-US" sz="3600" kern="1200"/>
        </a:p>
      </dsp:txBody>
      <dsp:txXfrm>
        <a:off x="125424" y="2803544"/>
        <a:ext cx="6238661" cy="2318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D9D86-1C70-4D62-B784-2B5B7406FC6C}">
      <dsp:nvSpPr>
        <dsp:cNvPr id="0" name=""/>
        <dsp:cNvSpPr/>
      </dsp:nvSpPr>
      <dsp:spPr>
        <a:xfrm>
          <a:off x="1333" y="882495"/>
          <a:ext cx="4855627" cy="24278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5100" kern="1200" dirty="0"/>
            <a:t>Szeptember 02. (szerda) 13h (</a:t>
          </a:r>
          <a:r>
            <a:rPr lang="hu-HU" sz="5100" i="1" kern="1200" dirty="0"/>
            <a:t>A</a:t>
          </a:r>
          <a:r>
            <a:rPr lang="hu-HU" sz="5100" kern="1200" dirty="0"/>
            <a:t> ép.15-ös iroda)</a:t>
          </a:r>
          <a:endParaRPr lang="en-US" sz="5100" kern="1200" dirty="0"/>
        </a:p>
      </dsp:txBody>
      <dsp:txXfrm>
        <a:off x="72441" y="953603"/>
        <a:ext cx="4713411" cy="2285597"/>
      </dsp:txXfrm>
    </dsp:sp>
    <dsp:sp modelId="{FAF0CFB0-8609-41D3-AB72-842C5E23FA51}">
      <dsp:nvSpPr>
        <dsp:cNvPr id="0" name=""/>
        <dsp:cNvSpPr/>
      </dsp:nvSpPr>
      <dsp:spPr>
        <a:xfrm>
          <a:off x="6070867" y="882495"/>
          <a:ext cx="4855627" cy="24278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5100" kern="1200" dirty="0"/>
            <a:t>Szeptember 09. 10:30h(</a:t>
          </a:r>
          <a:r>
            <a:rPr lang="hu-HU" sz="5100" i="1" kern="1200" dirty="0"/>
            <a:t>A</a:t>
          </a:r>
          <a:r>
            <a:rPr lang="hu-HU" sz="5100" kern="1200" dirty="0"/>
            <a:t> ép.15-ös iroda)</a:t>
          </a:r>
          <a:endParaRPr lang="en-US" sz="5100" kern="1200" dirty="0"/>
        </a:p>
      </dsp:txBody>
      <dsp:txXfrm>
        <a:off x="6141975" y="953603"/>
        <a:ext cx="4713411" cy="2285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FBC13-6D0F-4A14-9924-A4CC54B090D5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FCE18-341F-4D45-8AAF-E698859D31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7313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FCE18-341F-4D45-8AAF-E698859D31E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86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A09407-BDA1-8ABA-0177-4EB937A9E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33E7CE3-6A83-9B90-ABF3-D38A8358A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CD26F7-6C97-FFCC-03B3-72CD1A41C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DA28EC8-A37A-300C-C0AC-2CD84A73A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4D9118-82E2-25C2-4F07-ECB530AF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353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C38FC3-6379-D631-C8B3-BC7182671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F2734E5-A7C7-1026-CBB5-6236FB498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3BC5A7-BF5A-4691-3869-2A54B34B4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055560E-84F7-A559-5C10-8839FFD48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2103A38-673A-DDE1-CA21-6E8CA8CD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484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E6406DF-723F-4196-990C-499E5B17B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E6E5871-AE40-8133-502D-DA02423F0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01EBFBD-2D38-F70C-8A42-A6D476BB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19B0C8C-8C84-FC5C-DA4B-733A19206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038048-5465-F57F-BAA7-403B3C2F0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510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92C092-5384-3C06-3DEB-5D717B58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B92ACA-8A44-B077-9747-B384F1244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F8566DD-CBA6-DECB-05BE-4D02831B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FEF95D6-E8A7-0AE2-3F72-F942BA825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F128CAC-2B74-A9C5-4127-91EDBA93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249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11BF57-3E93-7D4E-0FBE-33BF5C38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73FF471-A626-AA2A-E577-C4EED75BD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E2F715D-9E47-AD76-610C-027A93F9B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869E2E7-C405-E4FF-978A-0EFCCECE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F290B88-500B-EF54-92F9-27317053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348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F1C21D-BC8B-AC7A-8337-49AB28FE1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3F37AC-74C5-B925-D945-281F11195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932FE36-B5FE-6118-601E-41BD68177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B4DD0C8-F137-E332-ADFF-0595367D6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9408183-7E60-DC7F-B13C-70BC1F953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CA9255B-6C63-98D2-495B-AA664969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489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D00C37-B8BF-762C-EB4D-D2173D73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447E570-66F1-4C8E-5BF0-21BAA2228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E8C1A5F-3F5C-A302-3C6E-0933A40DC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D2DD37D-55DE-414D-2956-E17BB272E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2950D90-CCFB-69BF-AFED-A117E232E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C2C2309-0563-BE09-4DD7-0F18DCAE6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96391F4-4A59-64BE-ECE3-826C38B6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A9967BE-88F6-3225-79D7-565F96CF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85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7B3FA2-BAD5-BA4B-AE6E-6AC819CF1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04D21E1-4AF6-57F1-770A-23FC3BB60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6CB886B-D8FF-D3B0-815B-767E8B56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0860D8A-620B-2F7E-E42E-C78D1E8C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4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91C5214-DE44-B1D4-C7A1-CE680309E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AF04C25-91A0-4191-FB76-97EFB4DC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23D21EF-4A26-FA4F-0323-62F90085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5308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80FBAA-0670-5942-2541-BB51111E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2C5662-3110-5113-E2C2-24A4FEB60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0B51C5F-B7C0-4F4F-3A50-E3CB01745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91A6E7-51DC-04FE-C02B-9032EDF5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73D34A8-5900-9C01-2F3B-FC7768B28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4B115A2-3CAE-D4C2-2AAC-98C07F1C3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508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DC92E8-941B-F9CF-5E82-F8B23005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1E2782B-52D7-092A-17BD-85E9C6E51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A68820C-F3A8-BA27-1E37-6025209D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18A69A-461E-F935-3954-3790A56AC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5F3F048-4763-6E64-B2BC-C1EAB3BB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DD823BD-524F-44EB-625C-28298569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904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8A8D7DA-8BFE-AC3A-F5F5-91601F9F2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38834B0-4950-ACBC-CC72-D45638637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4A39AF7-5108-7B6E-807D-721762C6B7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40CED-E9D7-4A77-87C8-179878D1B962}" type="datetimeFigureOut">
              <a:rPr lang="hu-HU" smtClean="0"/>
              <a:t>2026. 08. 31.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9B871BC-CF64-ADA5-8860-299FABC0CB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DA7749-B9AA-648A-CB82-96623C99F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FE0A2-6DB2-41A7-B008-D047FF02255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111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te.hu/eselyegyenlose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ek.elte.hu/eselyegyenloseg/fogyatekosug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polay.veronika@sek.elte.h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203F6F3-19D0-465C-720C-FD1FC848D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l"/>
            <a:r>
              <a:rPr lang="hu-HU" sz="8000">
                <a:solidFill>
                  <a:srgbClr val="FFFFFF"/>
                </a:solidFill>
              </a:rPr>
              <a:t>Esélyegyenlőség - Fogyatékosügy</a:t>
            </a: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8B622C6-0AC6-675A-8794-19F4044DC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l"/>
            <a:r>
              <a:rPr lang="hu-HU" sz="3200" dirty="0">
                <a:solidFill>
                  <a:srgbClr val="FEFFFF"/>
                </a:solidFill>
              </a:rPr>
              <a:t>ELTE-SEK 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8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4769FE-1656-422F-86E1-8C1B16C27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B249F6D-244F-494A-98B9-5CC7413C4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5760" y="682754"/>
            <a:ext cx="5492493" cy="5492493"/>
          </a:xfrm>
          <a:custGeom>
            <a:avLst/>
            <a:gdLst>
              <a:gd name="connsiteX0" fmla="*/ 2746247 w 5492493"/>
              <a:gd name="connsiteY0" fmla="*/ 0 h 5492493"/>
              <a:gd name="connsiteX1" fmla="*/ 5492493 w 5492493"/>
              <a:gd name="connsiteY1" fmla="*/ 2746247 h 5492493"/>
              <a:gd name="connsiteX2" fmla="*/ 2746247 w 5492493"/>
              <a:gd name="connsiteY2" fmla="*/ 5492493 h 5492493"/>
              <a:gd name="connsiteX3" fmla="*/ 0 w 5492493"/>
              <a:gd name="connsiteY3" fmla="*/ 2746247 h 5492493"/>
              <a:gd name="connsiteX4" fmla="*/ 2746247 w 5492493"/>
              <a:gd name="connsiteY4" fmla="*/ 0 h 5492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2493" h="5492493">
                <a:moveTo>
                  <a:pt x="2746247" y="0"/>
                </a:moveTo>
                <a:cubicBezTo>
                  <a:pt x="4262957" y="0"/>
                  <a:pt x="5492493" y="1229536"/>
                  <a:pt x="5492493" y="2746247"/>
                </a:cubicBezTo>
                <a:cubicBezTo>
                  <a:pt x="5492493" y="4262957"/>
                  <a:pt x="4262957" y="5492493"/>
                  <a:pt x="2746247" y="5492493"/>
                </a:cubicBezTo>
                <a:cubicBezTo>
                  <a:pt x="1229536" y="5492493"/>
                  <a:pt x="0" y="4262957"/>
                  <a:pt x="0" y="2746247"/>
                </a:cubicBezTo>
                <a:cubicBezTo>
                  <a:pt x="0" y="1229536"/>
                  <a:pt x="1229536" y="0"/>
                  <a:pt x="274624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6C536E-6ECA-4211-AF8C-A2671C484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4260" y="5435945"/>
            <a:ext cx="435428" cy="435428"/>
          </a:xfrm>
          <a:prstGeom prst="ellipse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AA70EA-2201-4F5D-AF08-58CFF851C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011593" y="3567390"/>
            <a:ext cx="2311806" cy="2303982"/>
          </a:xfrm>
          <a:custGeom>
            <a:avLst/>
            <a:gdLst>
              <a:gd name="connsiteX0" fmla="*/ 0 w 3108399"/>
              <a:gd name="connsiteY0" fmla="*/ 0 h 3097879"/>
              <a:gd name="connsiteX1" fmla="*/ 159985 w 3108399"/>
              <a:gd name="connsiteY1" fmla="*/ 4045 h 3097879"/>
              <a:gd name="connsiteX2" fmla="*/ 3092907 w 3108399"/>
              <a:gd name="connsiteY2" fmla="*/ 2791087 h 3097879"/>
              <a:gd name="connsiteX3" fmla="*/ 3108399 w 3108399"/>
              <a:gd name="connsiteY3" fmla="*/ 3097879 h 3097879"/>
              <a:gd name="connsiteX4" fmla="*/ 2470733 w 3108399"/>
              <a:gd name="connsiteY4" fmla="*/ 3097879 h 3097879"/>
              <a:gd name="connsiteX5" fmla="*/ 2458534 w 3108399"/>
              <a:gd name="connsiteY5" fmla="*/ 2856285 h 3097879"/>
              <a:gd name="connsiteX6" fmla="*/ 252674 w 3108399"/>
              <a:gd name="connsiteY6" fmla="*/ 650424 h 3097879"/>
              <a:gd name="connsiteX7" fmla="*/ 0 w 3108399"/>
              <a:gd name="connsiteY7" fmla="*/ 637665 h 309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8399" h="3097879">
                <a:moveTo>
                  <a:pt x="0" y="0"/>
                </a:moveTo>
                <a:lnTo>
                  <a:pt x="159985" y="4045"/>
                </a:lnTo>
                <a:cubicBezTo>
                  <a:pt x="1696687" y="81941"/>
                  <a:pt x="2939004" y="1275632"/>
                  <a:pt x="3092907" y="2791087"/>
                </a:cubicBezTo>
                <a:lnTo>
                  <a:pt x="3108399" y="3097879"/>
                </a:lnTo>
                <a:lnTo>
                  <a:pt x="2470733" y="3097879"/>
                </a:lnTo>
                <a:lnTo>
                  <a:pt x="2458534" y="2856285"/>
                </a:lnTo>
                <a:cubicBezTo>
                  <a:pt x="2340416" y="1693197"/>
                  <a:pt x="1415762" y="768542"/>
                  <a:pt x="252674" y="650424"/>
                </a:cubicBezTo>
                <a:lnTo>
                  <a:pt x="0" y="637665"/>
                </a:ln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8A7BE54-5C33-2886-2ADD-D832D8A05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8316" y="1431042"/>
            <a:ext cx="4055899" cy="3995916"/>
          </a:xfrm>
        </p:spPr>
        <p:txBody>
          <a:bodyPr anchor="ctr">
            <a:normAutofit/>
          </a:bodyPr>
          <a:lstStyle/>
          <a:p>
            <a:r>
              <a:rPr lang="hu-HU">
                <a:solidFill>
                  <a:schemeClr val="tx1">
                    <a:lumMod val="95000"/>
                    <a:lumOff val="5000"/>
                  </a:schemeClr>
                </a:solidFill>
              </a:rPr>
              <a:t>Fogyatékosügy a SEK-en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8D0AFBB-B827-CFD8-43C8-86A48EFC7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39" y="1431042"/>
            <a:ext cx="4280535" cy="3995916"/>
          </a:xfrm>
        </p:spPr>
        <p:txBody>
          <a:bodyPr anchor="ctr">
            <a:normAutofit/>
          </a:bodyPr>
          <a:lstStyle/>
          <a:p>
            <a:r>
              <a:rPr lang="hu-HU" sz="17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https://www.elte.hu/eselyegyenloseg</a:t>
            </a:r>
            <a:endParaRPr lang="hu-HU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hu-HU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„A nemzeti felsőoktatásról szóló 2011. évi CCIV. Törvény 108. § 6. szerint az a hallgató (jelentkező), </a:t>
            </a:r>
            <a:r>
              <a:rPr lang="hu-HU" sz="17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aki mozgásszervi, érzékszervi vagy beszédfogyatékos, </a:t>
            </a:r>
            <a:r>
              <a:rPr lang="hu-HU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több fogyatékosság együttes előfordulása esetén halmozottan fogyatékos, </a:t>
            </a:r>
            <a:r>
              <a:rPr lang="hu-HU" sz="17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autizmus spektrumzavarral vagy egyéb pszichés fejlődési zavarral (súlyos tanulási, figyelem- vagy magatartásszabályozási zavarral</a:t>
            </a:r>
            <a:r>
              <a:rPr lang="hu-HU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küzd.”</a:t>
            </a:r>
          </a:p>
          <a:p>
            <a:r>
              <a:rPr lang="hu-HU" sz="1700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https://sek.elte.hu/eselyegyenloseg/fogyatekosugy</a:t>
            </a:r>
            <a:endParaRPr lang="hu-HU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hu-HU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Már regisztrálhatnak: krónikus betegséggel élők!</a:t>
            </a:r>
          </a:p>
        </p:txBody>
      </p:sp>
    </p:spTree>
    <p:extLst>
      <p:ext uri="{BB962C8B-B14F-4D97-AF65-F5344CB8AC3E}">
        <p14:creationId xmlns:p14="http://schemas.microsoft.com/office/powerpoint/2010/main" val="11315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FF3046E4-48E3-2100-8583-670D3E4D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hu-HU">
                <a:solidFill>
                  <a:srgbClr val="FFFFFF"/>
                </a:solidFill>
              </a:rPr>
              <a:t>Koordinátor: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83AA48-34EF-0D94-00B0-41D91EA84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hu-HU" sz="2400" dirty="0"/>
              <a:t>Dr. Pólay Veronika: </a:t>
            </a:r>
            <a:r>
              <a:rPr lang="hu-HU" sz="2400" dirty="0">
                <a:hlinkClick r:id="rId2"/>
              </a:rPr>
              <a:t>polay.veronika@sek.elte.hu</a:t>
            </a:r>
            <a:endParaRPr lang="hu-HU" sz="2400" dirty="0"/>
          </a:p>
          <a:p>
            <a:r>
              <a:rPr lang="hu-HU" sz="2400" dirty="0"/>
              <a:t>‚A’ épület földszint 15-ös iroda, fogadóóra a 2026/27-as tanév I. szemeszter: kedd 14h,  illetve emailben egyeztetett időpontban</a:t>
            </a:r>
          </a:p>
        </p:txBody>
      </p:sp>
    </p:spTree>
    <p:extLst>
      <p:ext uri="{BB962C8B-B14F-4D97-AF65-F5344CB8AC3E}">
        <p14:creationId xmlns:p14="http://schemas.microsoft.com/office/powerpoint/2010/main" val="4250676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D964241D-C53B-5D59-9B1E-056EA14D4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hu-HU">
                <a:solidFill>
                  <a:srgbClr val="FFFFFF"/>
                </a:solidFill>
              </a:rPr>
              <a:t>Regisztráció menete: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0AE148-68B3-88FB-663E-7455A372F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r>
              <a:rPr lang="hu-HU" sz="2400" dirty="0"/>
              <a:t>Minden előnyben részesítés, megsegítés feltétele: regisztráció!</a:t>
            </a:r>
          </a:p>
          <a:p>
            <a:r>
              <a:rPr lang="hu-HU" sz="2400" dirty="0"/>
              <a:t>1. időpontkérés emailben</a:t>
            </a:r>
          </a:p>
          <a:p>
            <a:r>
              <a:rPr lang="hu-HU" sz="2400" dirty="0"/>
              <a:t>2. szakértői vélemény másolata szükséges</a:t>
            </a:r>
          </a:p>
          <a:p>
            <a:r>
              <a:rPr lang="hu-HU" sz="2400" dirty="0"/>
              <a:t>3. regisztrációs lap közös kitöltése</a:t>
            </a:r>
          </a:p>
          <a:p>
            <a:r>
              <a:rPr lang="hu-HU" sz="2400" dirty="0"/>
              <a:t>4. kedvezmények igazolása (koordinátor adja)</a:t>
            </a:r>
          </a:p>
        </p:txBody>
      </p:sp>
    </p:spTree>
    <p:extLst>
      <p:ext uri="{BB962C8B-B14F-4D97-AF65-F5344CB8AC3E}">
        <p14:creationId xmlns:p14="http://schemas.microsoft.com/office/powerpoint/2010/main" val="2241603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E846A5-3765-016B-953E-ACAD09719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Legfontosabb előnyben részesítések</a:t>
            </a:r>
          </a:p>
        </p:txBody>
      </p:sp>
      <p:sp>
        <p:nvSpPr>
          <p:cNvPr id="25" name="Tartalom helye 2">
            <a:extLst>
              <a:ext uri="{FF2B5EF4-FFF2-40B4-BE49-F238E27FC236}">
                <a16:creationId xmlns:a16="http://schemas.microsoft.com/office/drawing/2014/main" id="{E366EEEE-129E-CCA8-119B-60C2AD419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hu-HU" sz="2000" dirty="0"/>
              <a:t>kollégiumi férőhely</a:t>
            </a:r>
          </a:p>
          <a:p>
            <a:r>
              <a:rPr lang="hu-HU" sz="2000" dirty="0"/>
              <a:t>+4 államilag támogatott félév (összesen a felsőoktatási tanulmányokra)</a:t>
            </a:r>
          </a:p>
          <a:p>
            <a:r>
              <a:rPr lang="hu-HU" sz="2000" dirty="0"/>
              <a:t>kortárs személyi segítő</a:t>
            </a:r>
          </a:p>
          <a:p>
            <a:r>
              <a:rPr lang="hu-HU" sz="2000" dirty="0"/>
              <a:t>számonkérés (</a:t>
            </a:r>
            <a:r>
              <a:rPr lang="hu-HU" sz="2000" dirty="0" err="1"/>
              <a:t>zh</a:t>
            </a:r>
            <a:r>
              <a:rPr lang="hu-HU" sz="2000" dirty="0"/>
              <a:t>, szóbeli vagy írásbeli vizsga) esetén +30% felkészülési idő</a:t>
            </a:r>
          </a:p>
          <a:p>
            <a:r>
              <a:rPr lang="hu-HU" sz="2000" dirty="0"/>
              <a:t>szóbeli/írásbeli vizsga kiváltása</a:t>
            </a:r>
          </a:p>
          <a:p>
            <a:r>
              <a:rPr lang="hu-HU" sz="2000" dirty="0"/>
              <a:t>egyéb, specifikus kedvezmények</a:t>
            </a:r>
          </a:p>
          <a:p>
            <a:r>
              <a:rPr lang="hu-H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regisztrált speciális szükségletű hallgatók mentesülnek a magyar állami (rész)ösztöndíjas képzésből önköltséges képzésbe történő tanulmányi alapú átsorolás alól.</a:t>
            </a:r>
            <a:endParaRPr lang="hu-HU" sz="2000" dirty="0"/>
          </a:p>
          <a:p>
            <a:endParaRPr lang="hu-HU" sz="2000" dirty="0"/>
          </a:p>
          <a:p>
            <a:endParaRPr lang="hu-HU" sz="2000" dirty="0"/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40847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E57A3F2-3497-430E-BCD2-151E9B574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88B1F424-0E60-4F04-AFC7-00E1F2110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6B509DD1-7F4E-4C4D-9B18-626473A5F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BB89D3BB-9A77-48E3-8C98-9A0A1DD4F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9" y="644382"/>
            <a:ext cx="3856024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55B6BB3-44B6-6BD8-3463-C58A29BB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754" y="1522820"/>
            <a:ext cx="2978658" cy="3601914"/>
          </a:xfrm>
        </p:spPr>
        <p:txBody>
          <a:bodyPr anchor="ctr">
            <a:normAutofit/>
          </a:bodyPr>
          <a:lstStyle/>
          <a:p>
            <a:r>
              <a:rPr lang="hu-HU" sz="3600" dirty="0">
                <a:solidFill>
                  <a:srgbClr val="FFFFFF"/>
                </a:solidFill>
              </a:rPr>
              <a:t>Szolgáltatások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A49F0113-3764-519A-2CA2-14745AD236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361291"/>
              </p:ext>
            </p:extLst>
          </p:nvPr>
        </p:nvGraphicFramePr>
        <p:xfrm>
          <a:off x="5042848" y="643467"/>
          <a:ext cx="6489510" cy="5252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502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E0C6390-DAC8-606B-3DE1-7745C2FC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hu-HU" sz="3700">
                <a:solidFill>
                  <a:srgbClr val="FFFFFF"/>
                </a:solidFill>
              </a:rPr>
              <a:t>Krónikus/tartós beteg hallgatók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CE4E06-548E-7F1A-7F5A-69F242D39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hu-HU" sz="2000" dirty="0"/>
              <a:t>Már regisztrálhatnak és a legtöbb előnyben részesítést megkaphatják (plusz felkészülési idő, előadások rögzítése, szóbeli vizsga kiváltása írásbelivel vagy fordítva), már +1000 pont kurzusjelentkezésnél! Fontos: </a:t>
            </a:r>
            <a:r>
              <a:rPr lang="hu-HU" sz="2000" dirty="0" err="1"/>
              <a:t>félévente</a:t>
            </a:r>
            <a:r>
              <a:rPr lang="hu-HU" sz="2000" dirty="0"/>
              <a:t> jelentkezni kell a koordinátornál.</a:t>
            </a:r>
          </a:p>
        </p:txBody>
      </p:sp>
    </p:spTree>
    <p:extLst>
      <p:ext uri="{BB962C8B-B14F-4D97-AF65-F5344CB8AC3E}">
        <p14:creationId xmlns:p14="http://schemas.microsoft.com/office/powerpoint/2010/main" val="921171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B9E3F73-5B44-6548-C7D6-46E4E7FB7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GYOPSZ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D7A13A6-3E6D-01CA-93DC-D5EC7A61A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hu-HU" sz="2000" dirty="0"/>
              <a:t>A felsőoktatásban aktív hallgatói státuszú hallgatók felülvizsgálata vagy vizsgálata csak Budapesten történik, az ELTE Bárczi Karához tartozó Gyakorló Országos Pedagógia Szakszolgálatnál (ELTE GYOPSZ).</a:t>
            </a:r>
          </a:p>
          <a:p>
            <a:r>
              <a:rPr lang="hu-HU" sz="2000" dirty="0"/>
              <a:t>https://gyopsz.elte.hu/</a:t>
            </a:r>
          </a:p>
        </p:txBody>
      </p:sp>
    </p:spTree>
    <p:extLst>
      <p:ext uri="{BB962C8B-B14F-4D97-AF65-F5344CB8AC3E}">
        <p14:creationId xmlns:p14="http://schemas.microsoft.com/office/powerpoint/2010/main" val="53160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32527ED-72DF-2FD3-2B50-248DA627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Regisztráció 2025. szeptember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EAF672AA-2133-6AA3-676D-451CF5D592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173100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101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351</Words>
  <Application>Microsoft Office PowerPoint</Application>
  <PresentationFormat>Szélesvásznú</PresentationFormat>
  <Paragraphs>37</Paragraphs>
  <Slides>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Office-téma</vt:lpstr>
      <vt:lpstr>Esélyegyenlőség - Fogyatékosügy</vt:lpstr>
      <vt:lpstr>Fogyatékosügy a SEK-en</vt:lpstr>
      <vt:lpstr>Koordinátor:</vt:lpstr>
      <vt:lpstr>Regisztráció menete:</vt:lpstr>
      <vt:lpstr>Legfontosabb előnyben részesítések</vt:lpstr>
      <vt:lpstr>Szolgáltatások</vt:lpstr>
      <vt:lpstr>Krónikus/tartós beteg hallgatók</vt:lpstr>
      <vt:lpstr>GYOPSZ</vt:lpstr>
      <vt:lpstr>Regisztráció 2025. szeptember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Esélyegyenlőség - Fogyatékosügy</dc:title>
  <dc:creator>polayvm@gmail.com</dc:creator>
  <cp:lastModifiedBy>Dr. Pólay Veronika</cp:lastModifiedBy>
  <cp:revision>12</cp:revision>
  <dcterms:created xsi:type="dcterms:W3CDTF">2022-08-31T06:10:40Z</dcterms:created>
  <dcterms:modified xsi:type="dcterms:W3CDTF">2026-08-31T10:05:45Z</dcterms:modified>
</cp:coreProperties>
</file>