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9" r:id="rId3"/>
    <p:sldId id="261" r:id="rId4"/>
    <p:sldId id="260" r:id="rId5"/>
    <p:sldId id="262" r:id="rId6"/>
    <p:sldId id="264" r:id="rId7"/>
    <p:sldId id="274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115" d="100"/>
          <a:sy n="115" d="100"/>
        </p:scale>
        <p:origin x="42" y="1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1507612465257"/>
          <c:y val="1.9114898436964074E-2"/>
          <c:w val="0.77724227983526106"/>
          <c:h val="0.9617951584322264"/>
        </c:manualLayout>
      </c:layout>
      <c:pieChart>
        <c:varyColors val="1"/>
        <c:ser>
          <c:idx val="0"/>
          <c:order val="0"/>
          <c:tx>
            <c:strRef>
              <c:f>'[EFOP-4.2.3-22_ÖSSZESÍTŐ_1.2.xlsx]Grafikonok'!$B$1</c:f>
              <c:strCache>
                <c:ptCount val="1"/>
                <c:pt idx="0">
                  <c:v> Támogatási összeg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BD-4215-B24E-1B94188DE2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BD-4215-B24E-1B94188DE2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BD-4215-B24E-1B94188DE2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BD-4215-B24E-1B94188DE2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BD-4215-B24E-1B94188DE2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BD-4215-B24E-1B94188DE2F6}"/>
              </c:ext>
            </c:extLst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62893433685059"/>
                      <c:h val="0.154834091004407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BD-4215-B24E-1B94188DE2F6}"/>
                </c:ext>
              </c:extLst>
            </c:dLbl>
            <c:dLbl>
              <c:idx val="4"/>
              <c:layout>
                <c:manualLayout>
                  <c:x val="0.16688175365455724"/>
                  <c:y val="-9.16520285460420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14585844176072"/>
                      <c:h val="0.15929331282533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5BD-4215-B24E-1B94188DE2F6}"/>
                </c:ext>
              </c:extLst>
            </c:dLbl>
            <c:dLbl>
              <c:idx val="5"/>
              <c:layout>
                <c:manualLayout>
                  <c:x val="0.16322860557017652"/>
                  <c:y val="0.156898545551132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BD-4215-B24E-1B94188DE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'[EFOP-4.2.3-22_ÖSSZESÍTŐ_1.2.xlsx]Grafikonok'!$A$2:$A$7</c:f>
              <c:strCache>
                <c:ptCount val="6"/>
                <c:pt idx="0">
                  <c:v>ELTE Apáczai Csere János Gyakorló Gimnázium és Kollégium</c:v>
                </c:pt>
                <c:pt idx="1">
                  <c:v>ELTE Radnóti Miklós Gyakorló Általános Iskola és Gyakorló Gimnázium</c:v>
                </c:pt>
                <c:pt idx="2">
                  <c:v>ELTE Bárczi Gusztáv Gyakorló Általános Iskola</c:v>
                </c:pt>
                <c:pt idx="3">
                  <c:v>ELTE Gyertyánffy István Gyakorló Általános Iskola</c:v>
                </c:pt>
                <c:pt idx="4">
                  <c:v>ELTE Trefort Ágoston Gyakorló Gimnázium</c:v>
                </c:pt>
                <c:pt idx="5">
                  <c:v>ELTE Bolyai János Gyakorló Általános Iskola és Gimnázium</c:v>
                </c:pt>
              </c:strCache>
            </c:strRef>
          </c:cat>
          <c:val>
            <c:numRef>
              <c:f>'[EFOP-4.2.3-22_ÖSSZESÍTŐ_1.2.xlsx]Grafikonok'!$B$2:$B$7</c:f>
              <c:numCache>
                <c:formatCode>_-* #\ ##0\ [$Ft-40E]_-;\-* #\ ##0\ [$Ft-40E]_-;_-* "-"??\ [$Ft-40E]_-;_-@_-</c:formatCode>
                <c:ptCount val="6"/>
                <c:pt idx="0">
                  <c:v>499999997.06999999</c:v>
                </c:pt>
                <c:pt idx="1">
                  <c:v>499999996.63999999</c:v>
                </c:pt>
                <c:pt idx="2">
                  <c:v>429009615.45000005</c:v>
                </c:pt>
                <c:pt idx="3">
                  <c:v>428532115.30000007</c:v>
                </c:pt>
                <c:pt idx="4">
                  <c:v>461637292.52000004</c:v>
                </c:pt>
                <c:pt idx="5">
                  <c:v>499999996.82999998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BD-4215-B24E-1B94188DE2F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015987124691"/>
          <c:y val="9.7903805223330378E-2"/>
          <c:w val="0.49611815884125593"/>
          <c:h val="0.90209619477666958"/>
        </c:manualLayout>
      </c:layout>
      <c:pieChart>
        <c:varyColors val="1"/>
        <c:ser>
          <c:idx val="0"/>
          <c:order val="0"/>
          <c:tx>
            <c:strRef>
              <c:f>'[EFOP-4.2.3-22_ÖSSZESÍTŐ_1.2.xlsx]Grafikonok'!$B$38</c:f>
              <c:strCache>
                <c:ptCount val="1"/>
                <c:pt idx="0">
                  <c:v>Költségösszetétel ELTE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4E-4A2D-A3D0-EF4C7E84277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4E-4A2D-A3D0-EF4C7E8427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4E-4A2D-A3D0-EF4C7E8427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4E-4A2D-A3D0-EF4C7E842771}"/>
              </c:ext>
            </c:extLst>
          </c:dPt>
          <c:dLbls>
            <c:dLbl>
              <c:idx val="0"/>
              <c:layout>
                <c:manualLayout>
                  <c:x val="-0.1948608680859337"/>
                  <c:y val="-0.15870191603422298"/>
                </c:manualLayout>
              </c:layout>
              <c:tx>
                <c:rich>
                  <a:bodyPr/>
                  <a:lstStyle/>
                  <a:p>
                    <a:fld id="{2FDB383C-2728-4599-8DB2-E07FE4E2120B}" type="CATEGORYNAME">
                      <a:rPr lang="en-US" sz="1200" b="0">
                        <a:latin typeface="+mj-lt"/>
                      </a:rPr>
                      <a:pPr/>
                      <a:t>[KATEGÓRIA NEVE]</a:t>
                    </a:fld>
                    <a:r>
                      <a:rPr lang="en-US" sz="1200" b="0" baseline="0" dirty="0"/>
                      <a:t>
</a:t>
                    </a:r>
                    <a:fld id="{551235D7-42BE-4B62-AF08-09164CBDC258}" type="PERCENTAGE">
                      <a:rPr lang="en-US" sz="1200" b="0" baseline="0"/>
                      <a:pPr/>
                      <a:t>[SZÁZALÉK]</a:t>
                    </a:fld>
                    <a:endParaRPr lang="en-US" sz="1200" b="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E-4A2D-A3D0-EF4C7E842771}"/>
                </c:ext>
              </c:extLst>
            </c:dLbl>
            <c:dLbl>
              <c:idx val="1"/>
              <c:layout>
                <c:manualLayout>
                  <c:x val="0.19749550403421795"/>
                  <c:y val="7.7693299746374372E-2"/>
                </c:manualLayout>
              </c:layout>
              <c:tx>
                <c:rich>
                  <a:bodyPr/>
                  <a:lstStyle/>
                  <a:p>
                    <a:fld id="{87463531-FCC3-4DF3-A929-EDC9B8598659}" type="CATEGORYNAME">
                      <a:rPr lang="en-US" sz="1200"/>
                      <a:pPr/>
                      <a:t>[KATEGÓRIA NEVE]</a:t>
                    </a:fld>
                    <a:r>
                      <a:rPr lang="en-US" sz="1200" baseline="0" dirty="0"/>
                      <a:t>
</a:t>
                    </a:r>
                    <a:fld id="{1791FE47-F9F3-4D2F-9E97-08A0C967BEC5}" type="PERCENTAGE">
                      <a:rPr lang="en-US" sz="1200" baseline="0"/>
                      <a:pPr/>
                      <a:t>[SZÁZALÉK]</a:t>
                    </a:fld>
                    <a:endParaRPr lang="en-US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4E-4A2D-A3D0-EF4C7E842771}"/>
                </c:ext>
              </c:extLst>
            </c:dLbl>
            <c:dLbl>
              <c:idx val="2"/>
              <c:layout>
                <c:manualLayout>
                  <c:x val="-0.15277729172742296"/>
                  <c:y val="1.7773013168689055E-3"/>
                </c:manualLayout>
              </c:layout>
              <c:tx>
                <c:rich>
                  <a:bodyPr/>
                  <a:lstStyle/>
                  <a:p>
                    <a:fld id="{15B79747-FF09-4EC1-8187-0E7DEFCCA520}" type="CATEGORYNAME">
                      <a:rPr lang="hu-HU" sz="1200"/>
                      <a:pPr/>
                      <a:t>[KATEGÓRIA NEVE]</a:t>
                    </a:fld>
                    <a:r>
                      <a:rPr lang="hu-HU" sz="1200" baseline="0" dirty="0"/>
                      <a:t>
</a:t>
                    </a:r>
                    <a:fld id="{3BF31CB8-433A-44FE-8A46-822F15E1BCA5}" type="PERCENTAGE">
                      <a:rPr lang="hu-HU" sz="1200" baseline="0"/>
                      <a:pPr/>
                      <a:t>[SZÁZALÉK]</a:t>
                    </a:fld>
                    <a:endParaRPr lang="hu-HU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50143713482344"/>
                      <c:h val="0.13775877153286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4E-4A2D-A3D0-EF4C7E842771}"/>
                </c:ext>
              </c:extLst>
            </c:dLbl>
            <c:dLbl>
              <c:idx val="3"/>
              <c:layout>
                <c:manualLayout>
                  <c:x val="0.25133785360163313"/>
                  <c:y val="-4.3842161325667039E-2"/>
                </c:manualLayout>
              </c:layout>
              <c:tx>
                <c:rich>
                  <a:bodyPr/>
                  <a:lstStyle/>
                  <a:p>
                    <a:fld id="{F3778273-330C-43C7-988A-45EAE1487CE9}" type="CATEGORYNAME">
                      <a:rPr lang="en-US" sz="1200"/>
                      <a:pPr/>
                      <a:t>[KATEGÓRIA NEVE]</a:t>
                    </a:fld>
                    <a:r>
                      <a:rPr lang="en-US" sz="1200" baseline="0" dirty="0"/>
                      <a:t>
</a:t>
                    </a:r>
                    <a:fld id="{AB68FEEF-B05B-4B94-8962-91A35D34DA40}" type="PERCENTAGE">
                      <a:rPr lang="en-US" sz="1200" baseline="0"/>
                      <a:pPr/>
                      <a:t>[SZÁZALÉK]</a:t>
                    </a:fld>
                    <a:endParaRPr lang="en-US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4E-4A2D-A3D0-EF4C7E8427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'[EFOP-4.2.3-22_ÖSSZESÍTŐ_1.2.xlsx]Grafikonok'!$A$39:$A$42</c:f>
              <c:strCache>
                <c:ptCount val="4"/>
                <c:pt idx="0">
                  <c:v>Infrastruktúra felújítás, átalakítás, bővítés</c:v>
                </c:pt>
                <c:pt idx="1">
                  <c:v>Digitális eszközök, szoftverek, iskolabútorok beszerzése</c:v>
                </c:pt>
                <c:pt idx="2">
                  <c:v>Műszaki ellenőri szolgáltatás költsége</c:v>
                </c:pt>
                <c:pt idx="3">
                  <c:v>Flat rate költségek</c:v>
                </c:pt>
              </c:strCache>
            </c:strRef>
          </c:cat>
          <c:val>
            <c:numRef>
              <c:f>'[EFOP-4.2.3-22_ÖSSZESÍTŐ_1.2.xlsx]Grafikonok'!$B$39:$B$42</c:f>
              <c:numCache>
                <c:formatCode>0.0%</c:formatCode>
                <c:ptCount val="4"/>
                <c:pt idx="0">
                  <c:v>0.63801422368676264</c:v>
                </c:pt>
                <c:pt idx="1">
                  <c:v>0.31258651599035758</c:v>
                </c:pt>
                <c:pt idx="2">
                  <c:v>9.3992661942346109E-3</c:v>
                </c:pt>
                <c:pt idx="3">
                  <c:v>3.9999994128645286E-2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4E-4A2D-A3D0-EF4C7E8427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77cec164d1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77cec164d1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0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2023. 01. 23.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5832648" cy="2088232"/>
          </a:xfrm>
        </p:spPr>
        <p:txBody>
          <a:bodyPr/>
          <a:lstStyle/>
          <a:p>
            <a:pPr algn="ctr"/>
            <a:r>
              <a:rPr lang="hu-HU" sz="3600" b="0" dirty="0"/>
              <a:t>Komplex fejlesztés az ELTE Gyakorló Iskoláiban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611560" y="3573015"/>
            <a:ext cx="4643908" cy="792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u-HU" sz="1200" b="0" dirty="0"/>
          </a:p>
          <a:p>
            <a:r>
              <a:rPr lang="hu-HU" sz="1600" b="0" dirty="0"/>
              <a:t>EFOP-4.2.3-22-2022-00007</a:t>
            </a:r>
          </a:p>
          <a:p>
            <a:r>
              <a:rPr lang="hu-HU" sz="1600" b="0" dirty="0"/>
              <a:t>EFOP-4.2.3-22-2022-00012</a:t>
            </a:r>
          </a:p>
          <a:p>
            <a:r>
              <a:rPr lang="hu-HU" sz="1600" b="0" dirty="0"/>
              <a:t>EFOP-4.2.3-22-2022-00018</a:t>
            </a:r>
          </a:p>
          <a:p>
            <a:endParaRPr lang="hu-HU" sz="1200" dirty="0"/>
          </a:p>
          <a:p>
            <a:endParaRPr lang="hu-HU" sz="12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83568" y="5157192"/>
            <a:ext cx="432048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1050" spc="3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Pintér Zsolt - projektmenedzser</a:t>
            </a:r>
          </a:p>
          <a:p>
            <a:pPr>
              <a:lnSpc>
                <a:spcPct val="134000"/>
              </a:lnSpc>
            </a:pPr>
            <a:r>
              <a:rPr lang="hu-HU" sz="800" spc="3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ELTE Savaria Egyetemi Központ – koordinációs igazgató</a:t>
            </a:r>
          </a:p>
          <a:p>
            <a:pPr>
              <a:lnSpc>
                <a:spcPct val="134000"/>
              </a:lnSpc>
            </a:pPr>
            <a:r>
              <a:rPr lang="hu-HU" sz="800" spc="3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ELTE Pályázati Központ - igazgatóhelyettes</a:t>
            </a:r>
          </a:p>
          <a:p>
            <a:endParaRPr lang="hu-HU" sz="2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A3179E2-A764-E2A7-F65F-03E92B5C7D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4248" y="692696"/>
            <a:ext cx="1598972" cy="28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8424936" cy="864096"/>
          </a:xfrm>
        </p:spPr>
        <p:txBody>
          <a:bodyPr>
            <a:normAutofit/>
          </a:bodyPr>
          <a:lstStyle/>
          <a:p>
            <a:r>
              <a:rPr lang="hu-HU" sz="1600" dirty="0"/>
              <a:t>Az EFOP-4.2.3-22-2022 pályázaton nyertes ELTE gyakorló iskolák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463EA6-0B32-8A7B-B2C1-F00F2951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4" y="3933056"/>
            <a:ext cx="2310128" cy="2584390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765EAF0-7460-B6F1-21C4-909EB61A3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308" y="5341886"/>
            <a:ext cx="1104910" cy="1080120"/>
          </a:xfrm>
          <a:prstGeom prst="rect">
            <a:avLst/>
          </a:prstGeom>
        </p:spPr>
      </p:pic>
      <p:pic>
        <p:nvPicPr>
          <p:cNvPr id="8" name="Kép 7" descr="A képen épület, kültéri, társasház látható&#10;&#10;Automatikusan generált leírás">
            <a:extLst>
              <a:ext uri="{FF2B5EF4-FFF2-40B4-BE49-F238E27FC236}">
                <a16:creationId xmlns:a16="http://schemas.microsoft.com/office/drawing/2014/main" id="{5324D127-CD3A-7595-742D-188085F9C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2" y="1395598"/>
            <a:ext cx="3188178" cy="239113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8652A85-BAEA-E840-0B5A-0E1BBF090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03" r="26088"/>
          <a:stretch/>
        </p:blipFill>
        <p:spPr>
          <a:xfrm>
            <a:off x="2620282" y="2492896"/>
            <a:ext cx="873090" cy="1237276"/>
          </a:xfrm>
          <a:prstGeom prst="rect">
            <a:avLst/>
          </a:prstGeom>
        </p:spPr>
      </p:pic>
      <p:pic>
        <p:nvPicPr>
          <p:cNvPr id="12" name="Kép 11" descr="A képen szöveg, narancs látható&#10;&#10;Automatikusan generált leírás">
            <a:extLst>
              <a:ext uri="{FF2B5EF4-FFF2-40B4-BE49-F238E27FC236}">
                <a16:creationId xmlns:a16="http://schemas.microsoft.com/office/drawing/2014/main" id="{BBEB9A06-541F-DF9B-FEC8-AD3D6EAC0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156" y="4299550"/>
            <a:ext cx="3095886" cy="214849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7FC3866-2497-1E7C-751D-848828EEC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786" y="5176135"/>
            <a:ext cx="1385354" cy="1340768"/>
          </a:xfrm>
          <a:prstGeom prst="rect">
            <a:avLst/>
          </a:prstGeom>
        </p:spPr>
      </p:pic>
      <p:pic>
        <p:nvPicPr>
          <p:cNvPr id="16" name="Kép 15" descr="A képen kültéri, régi, kormányzati épület, kő látható&#10;&#10;Automatikusan generált leírás">
            <a:extLst>
              <a:ext uri="{FF2B5EF4-FFF2-40B4-BE49-F238E27FC236}">
                <a16:creationId xmlns:a16="http://schemas.microsoft.com/office/drawing/2014/main" id="{481743E1-C365-8D24-C495-D4A44B336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368" y="4299550"/>
            <a:ext cx="2960250" cy="2200703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143DCACA-2B54-E75F-AD9E-DDBC71BD8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761" y="5276132"/>
            <a:ext cx="1211629" cy="1211629"/>
          </a:xfrm>
          <a:prstGeom prst="rect">
            <a:avLst/>
          </a:prstGeom>
        </p:spPr>
      </p:pic>
      <p:pic>
        <p:nvPicPr>
          <p:cNvPr id="20" name="Kép 19" descr="A képen kültéri, fa, épület, égbolt látható&#10;&#10;Automatikusan generált leírás">
            <a:extLst>
              <a:ext uri="{FF2B5EF4-FFF2-40B4-BE49-F238E27FC236}">
                <a16:creationId xmlns:a16="http://schemas.microsoft.com/office/drawing/2014/main" id="{CDA14FD4-35C2-87F8-2E2B-1B8445723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042" y="1346780"/>
            <a:ext cx="3064039" cy="2791746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A4977A0-9551-EFE8-C56B-521EC50E03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9644" y="2928847"/>
            <a:ext cx="1234202" cy="1180180"/>
          </a:xfrm>
          <a:prstGeom prst="rect">
            <a:avLst/>
          </a:prstGeom>
        </p:spPr>
      </p:pic>
      <p:pic>
        <p:nvPicPr>
          <p:cNvPr id="24" name="Kép 23" descr="A képen épület, kültéri, égbolt, utca látható&#10;&#10;Automatikusan generált leírás">
            <a:extLst>
              <a:ext uri="{FF2B5EF4-FFF2-40B4-BE49-F238E27FC236}">
                <a16:creationId xmlns:a16="http://schemas.microsoft.com/office/drawing/2014/main" id="{B6E46CD7-5EC9-458B-C6D7-DAB1729DE4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618206" y="1308096"/>
            <a:ext cx="2053002" cy="2830430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7207788A-6A54-5C47-5BBA-5AE0EB7661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4008" y="2906388"/>
            <a:ext cx="1008009" cy="1225099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9659031C-87A5-1C9B-0BD1-8B9F53C4A16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8300206" y="66120"/>
            <a:ext cx="498040" cy="881695"/>
          </a:xfrm>
          <a:prstGeom prst="rect">
            <a:avLst/>
          </a:prstGeom>
        </p:spPr>
      </p:pic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AABE8F2A-7856-6F1A-3983-6840C21204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745" y="1359905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410A5F-DD56-603F-87E3-431D16CF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04664"/>
            <a:ext cx="7868427" cy="504056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Az EFOP-4.2.3-22 felhívás célja</a:t>
            </a:r>
            <a:br>
              <a:rPr lang="hu-HU" sz="2400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41A04A-625C-485D-5CC6-E2B01960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978" y="1196752"/>
            <a:ext cx="8075240" cy="44644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hu-HU" sz="2400" dirty="0"/>
          </a:p>
          <a:p>
            <a:pPr algn="just">
              <a:lnSpc>
                <a:spcPct val="150000"/>
              </a:lnSpc>
            </a:pPr>
            <a:r>
              <a:rPr lang="hu-HU" sz="2100" dirty="0">
                <a:latin typeface="+mn-lt"/>
              </a:rPr>
              <a:t>Jelen felhívás célja a gyakorlóiskolák valós, helyi igényekre és hiányokra alapozott infrastrukturális fejlesztése, valamint az érintett intézmények hatékony pedagógiai eszközrendszerét, módszertani megújulását támogató, a minőségi neveléshez-oktatáshoz és a pedagógusképzéshez illeszkedő funkcionális egységek, feladatellátási helyek modernizálása, kialakítása. Mindezekkel vonzóbbá tehető a fiatalok számára a pedagógusi pálya, mely közvetlenül hozzájárul a pedagógus utánpótlás biztosításához, ezzel csökkentve a pedagógushiányt. </a:t>
            </a:r>
          </a:p>
          <a:p>
            <a:pPr algn="just">
              <a:lnSpc>
                <a:spcPct val="150000"/>
              </a:lnSpc>
            </a:pPr>
            <a:r>
              <a:rPr lang="hu-HU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Az elmaradott infrastrukturális állapotú gyakorlóiskolák fejlesztése kiemelten fontos annak érdekében, hogy a támogatott intézményekben minőségi, az iskolai nevelés-oktatás alapfeladatait támogató és kiegészítő sajátos funkciók, szolgáltatások és lehetőségek legyenek elérhetőek és biztosítottak. </a:t>
            </a:r>
          </a:p>
          <a:p>
            <a:pPr algn="just">
              <a:lnSpc>
                <a:spcPct val="150000"/>
              </a:lnSpc>
            </a:pPr>
            <a:r>
              <a:rPr lang="hu-HU" sz="2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 fejlesztés célja, hogy a gyakorlóiskolák biztosítsák a pedagógiai infrastrukturális és eszköz-ellátottsági feltételek modernizálását.</a:t>
            </a:r>
          </a:p>
          <a:p>
            <a:pPr marL="0" indent="0" algn="just">
              <a:buNone/>
            </a:pPr>
            <a:endParaRPr lang="hu-HU" sz="2000" dirty="0"/>
          </a:p>
          <a:p>
            <a:endParaRPr lang="hu-HU" dirty="0"/>
          </a:p>
        </p:txBody>
      </p:sp>
      <p:pic>
        <p:nvPicPr>
          <p:cNvPr id="6" name="Kép 5" descr="A képen személy, ivás, étterem látható&#10;&#10;Automatikusan generált leírás">
            <a:extLst>
              <a:ext uri="{FF2B5EF4-FFF2-40B4-BE49-F238E27FC236}">
                <a16:creationId xmlns:a16="http://schemas.microsoft.com/office/drawing/2014/main" id="{678B4C8C-B2A8-6A36-E692-1534A49B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84" y="5229200"/>
            <a:ext cx="2352856" cy="15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C30531-C08E-03C8-B1E4-A8766E77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936104"/>
          </a:xfrm>
        </p:spPr>
        <p:txBody>
          <a:bodyPr anchor="ctr">
            <a:normAutofit/>
          </a:bodyPr>
          <a:lstStyle/>
          <a:p>
            <a:r>
              <a:rPr lang="hu-HU" dirty="0"/>
              <a:t>A gyakorló iskolák támogatási összegei </a:t>
            </a:r>
          </a:p>
        </p:txBody>
      </p:sp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C6EB277C-5A76-13A0-AB6B-2770CD213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05091"/>
              </p:ext>
            </p:extLst>
          </p:nvPr>
        </p:nvGraphicFramePr>
        <p:xfrm>
          <a:off x="611560" y="2904440"/>
          <a:ext cx="5256584" cy="1495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3550088434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4049122360"/>
                    </a:ext>
                  </a:extLst>
                </a:gridCol>
              </a:tblGrid>
              <a:tr h="69945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ELTE Apáczai Csere János Gyakorló Gimnázium és Kollégium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ELTE Radnóti Miklós Gyakorló Általános Iskola és Gyakorló Gimnázium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7261720"/>
                  </a:ext>
                </a:extLst>
              </a:tr>
              <a:tr h="1883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EFOP-4.2.3-22-2022-00007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43894"/>
                  </a:ext>
                </a:extLst>
              </a:tr>
              <a:tr h="419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Komplex infrastruktúra és eszközállomány fejlesztés az SZTE és az ELTE gyakorló iskoláiban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49798"/>
                  </a:ext>
                </a:extLst>
              </a:tr>
              <a:tr h="1883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                                           499 999 997 Ft</a:t>
                      </a:r>
                      <a:endParaRPr lang="hu-HU" sz="11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                                           499 999 997 Ft</a:t>
                      </a:r>
                      <a:endParaRPr lang="hu-HU" sz="11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1389079"/>
                  </a:ext>
                </a:extLst>
              </a:tr>
            </a:tbl>
          </a:graphicData>
        </a:graphic>
      </p:graphicFrame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71A861FA-3DEE-382C-BE42-99DCA51A3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92852"/>
              </p:ext>
            </p:extLst>
          </p:nvPr>
        </p:nvGraphicFramePr>
        <p:xfrm>
          <a:off x="611558" y="1484786"/>
          <a:ext cx="7920882" cy="1243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0294">
                  <a:extLst>
                    <a:ext uri="{9D8B030D-6E8A-4147-A177-3AD203B41FA5}">
                      <a16:colId xmlns:a16="http://schemas.microsoft.com/office/drawing/2014/main" val="186580737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912891990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706261782"/>
                    </a:ext>
                  </a:extLst>
                </a:gridCol>
              </a:tblGrid>
              <a:tr h="3720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ELTE Bárczi Gusztáv Gyakorló Általános Iskola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ELTE </a:t>
                      </a:r>
                      <a:r>
                        <a:rPr lang="hu-HU" sz="1100" u="none" strike="noStrike" dirty="0" err="1">
                          <a:effectLst/>
                        </a:rPr>
                        <a:t>Gyertyánffy</a:t>
                      </a:r>
                      <a:r>
                        <a:rPr lang="hu-HU" sz="1100" u="none" strike="noStrike" dirty="0">
                          <a:effectLst/>
                        </a:rPr>
                        <a:t> István Gyakorló Általános Iskola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ELTE Trefort Ágoston Gyakorló Gimnázium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1569302"/>
                  </a:ext>
                </a:extLst>
              </a:tr>
              <a:tr h="1485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EFOP-4.2.3-22-2022-00012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1071"/>
                  </a:ext>
                </a:extLst>
              </a:tr>
              <a:tr h="4308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Komplex infrastruktúra és eszközállomány fejlesztés az SZE és az ELTE gyakorló iskoláiban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69677"/>
                  </a:ext>
                </a:extLst>
              </a:tr>
              <a:tr h="2727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                                           429 009 615 Ft    </a:t>
                      </a:r>
                      <a:endParaRPr lang="hu-HU" sz="11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                                           428 532 115 Ft    </a:t>
                      </a:r>
                      <a:endParaRPr lang="hu-HU" sz="11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                                           461 637 293 Ft    </a:t>
                      </a:r>
                      <a:endParaRPr lang="hu-HU" sz="11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2834084"/>
                  </a:ext>
                </a:extLst>
              </a:tr>
            </a:tbl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0F0F934B-7D9C-327F-169D-ACA08171F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40507"/>
              </p:ext>
            </p:extLst>
          </p:nvPr>
        </p:nvGraphicFramePr>
        <p:xfrm>
          <a:off x="611560" y="4651765"/>
          <a:ext cx="5256584" cy="1208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410928013"/>
                    </a:ext>
                  </a:extLst>
                </a:gridCol>
              </a:tblGrid>
              <a:tr h="4047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ELTE Bolyai János Gyakorló Általános Iskola és Gimnázium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7853747"/>
                  </a:ext>
                </a:extLst>
              </a:tr>
              <a:tr h="14007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EFOP-4.2.3-22-2022-00018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1114081"/>
                  </a:ext>
                </a:extLst>
              </a:tr>
              <a:tr h="4686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Komplex fejlesztés az ELTE Bolyai János Gyakorló Általános Iskola és Gimnáziumban Szombathelyen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1153630"/>
                  </a:ext>
                </a:extLst>
              </a:tr>
              <a:tr h="1400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                                           499 999 997 Ft</a:t>
                      </a:r>
                      <a:endParaRPr lang="hu-HU" sz="11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6364738"/>
                  </a:ext>
                </a:extLst>
              </a:tr>
            </a:tbl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161EFF3-ADC1-4F4F-BF18-CB98EE1C9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786290"/>
              </p:ext>
            </p:extLst>
          </p:nvPr>
        </p:nvGraphicFramePr>
        <p:xfrm>
          <a:off x="5436096" y="2780928"/>
          <a:ext cx="3960440" cy="33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áblázat 14">
            <a:extLst>
              <a:ext uri="{FF2B5EF4-FFF2-40B4-BE49-F238E27FC236}">
                <a16:creationId xmlns:a16="http://schemas.microsoft.com/office/drawing/2014/main" id="{1DB8784E-086E-EED3-FB31-1D499A781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53454"/>
              </p:ext>
            </p:extLst>
          </p:nvPr>
        </p:nvGraphicFramePr>
        <p:xfrm>
          <a:off x="611560" y="6021288"/>
          <a:ext cx="525658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42694665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ELTE ÖSSZESEN</a:t>
                      </a:r>
                      <a:endParaRPr lang="hu-HU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182819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2 819 179 014 Ft</a:t>
                      </a:r>
                      <a:endParaRPr lang="hu-HU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1180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32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04AB4D-BA4C-A2C6-A158-74FB21D7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Költségösszetétel - ELTE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E05419DE-2C84-4B06-9322-1B9E2D17B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170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561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AD6687-00F9-BED9-7244-8092092A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fejlesztés számokban</a:t>
            </a:r>
            <a:endParaRPr lang="hu-HU" sz="2800" dirty="0">
              <a:latin typeface="+mj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2F2263-0628-431F-4969-D5596AC9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2,82 milliárd Ft vissza nem térítendő támogatás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100% támogatás intenzitás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1,8 milliárd forint infrastrukturális fejlesztés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(tetőszigetelés, vizesblokk felújítás, elektromos hálózat és világitás korszerűsítés,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stb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hu-H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184 oktatási célt szolgáló terem megújítása (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osztályterem, szaktanterem, tornaterem, fejlesztő szoba, informatika terem, labor)</a:t>
            </a:r>
            <a:endParaRPr kumimoji="0" lang="hu-H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 db közösségi tér fejlesztése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900 </a:t>
            </a:r>
            <a:r>
              <a:rPr kumimoji="0" lang="hu-H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mFt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eszközfejlesztés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135 db interaktív tábla beszerzése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210 db laptop beszerzése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140 db asztali számítógép és monitor beszerzése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4.330 db tanulói bútor beszerzése </a:t>
            </a:r>
          </a:p>
          <a:p>
            <a:pPr marR="0" lvl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222 db tanári bútor beszerzése</a:t>
            </a:r>
          </a:p>
          <a:p>
            <a:pPr algn="just" defTabSz="457200">
              <a:lnSpc>
                <a:spcPct val="200000"/>
              </a:lnSpc>
              <a:spcBef>
                <a:spcPts val="0"/>
              </a:spcBef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wifi hálózat fejlesztése 250 </a:t>
            </a:r>
            <a:r>
              <a:rPr kumimoji="0" lang="hu-H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mFt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értékben</a:t>
            </a:r>
          </a:p>
          <a:p>
            <a:pPr algn="just" defTabSz="457200">
              <a:lnSpc>
                <a:spcPct val="200000"/>
              </a:lnSpc>
              <a:spcBef>
                <a:spcPts val="0"/>
              </a:spcBef>
              <a:defRPr/>
            </a:pPr>
            <a:r>
              <a:rPr lang="hu-HU" sz="13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akadálymentesítés 18 </a:t>
            </a:r>
            <a:r>
              <a:rPr lang="hu-HU" sz="13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mFt</a:t>
            </a:r>
            <a:r>
              <a:rPr lang="hu-HU" sz="13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értékben</a:t>
            </a:r>
          </a:p>
          <a:p>
            <a:pPr algn="just" defTabSz="457200">
              <a:lnSpc>
                <a:spcPct val="200000"/>
              </a:lnSpc>
              <a:spcBef>
                <a:spcPts val="0"/>
              </a:spcBef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új játszótér kialakítása 25 </a:t>
            </a:r>
            <a:r>
              <a:rPr kumimoji="0" lang="hu-H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mFt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értékben (Bolyai)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348B6CA-97E0-C24C-C0C5-93410219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51" y="4228715"/>
            <a:ext cx="2427716" cy="155848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7A1CE77-B702-1BE1-7848-30B1E09D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51" y="2666735"/>
            <a:ext cx="2427715" cy="161847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D460FFD-87F1-7F0B-152F-AE786C01C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534" y="5492275"/>
            <a:ext cx="1734540" cy="130090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F1D9FF3-DF04-C303-E6CF-9CF8369CB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467" y="2685512"/>
            <a:ext cx="1929607" cy="289498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BD7EF76-AF44-033B-ADC7-1286FAA7C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913" y="5730677"/>
            <a:ext cx="1536811" cy="1111860"/>
          </a:xfrm>
          <a:prstGeom prst="rect">
            <a:avLst/>
          </a:prstGeom>
        </p:spPr>
      </p:pic>
      <p:pic>
        <p:nvPicPr>
          <p:cNvPr id="15" name="Kép 14" descr="A képen szöveg, elektronika, számítógép látható&#10;&#10;Automatikusan generált leírás">
            <a:extLst>
              <a:ext uri="{FF2B5EF4-FFF2-40B4-BE49-F238E27FC236}">
                <a16:creationId xmlns:a16="http://schemas.microsoft.com/office/drawing/2014/main" id="{BE271E1F-4B49-5A77-AEC9-7351A2DD7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31" y="5561751"/>
            <a:ext cx="1224137" cy="12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33"/>
          <p:cNvGrpSpPr/>
          <p:nvPr/>
        </p:nvGrpSpPr>
        <p:grpSpPr>
          <a:xfrm>
            <a:off x="4562907" y="1956388"/>
            <a:ext cx="1664476" cy="1832308"/>
            <a:chOff x="4562907" y="1099138"/>
            <a:chExt cx="1664476" cy="18323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15" name="Google Shape;915;p33"/>
            <p:cNvSpPr/>
            <p:nvPr/>
          </p:nvSpPr>
          <p:spPr>
            <a:xfrm>
              <a:off x="4562907" y="1099138"/>
              <a:ext cx="1664476" cy="1832308"/>
            </a:xfrm>
            <a:custGeom>
              <a:avLst/>
              <a:gdLst/>
              <a:ahLst/>
              <a:cxnLst/>
              <a:rect l="l" t="t" r="r" b="b"/>
              <a:pathLst>
                <a:path w="52305" h="57579" extrusionOk="0">
                  <a:moveTo>
                    <a:pt x="1" y="0"/>
                  </a:moveTo>
                  <a:lnTo>
                    <a:pt x="1" y="11895"/>
                  </a:lnTo>
                  <a:cubicBezTo>
                    <a:pt x="584" y="11454"/>
                    <a:pt x="1310" y="11180"/>
                    <a:pt x="2096" y="11180"/>
                  </a:cubicBezTo>
                  <a:cubicBezTo>
                    <a:pt x="4001" y="11180"/>
                    <a:pt x="5537" y="12728"/>
                    <a:pt x="5537" y="14633"/>
                  </a:cubicBezTo>
                  <a:cubicBezTo>
                    <a:pt x="5537" y="16526"/>
                    <a:pt x="4001" y="18074"/>
                    <a:pt x="2096" y="18074"/>
                  </a:cubicBezTo>
                  <a:cubicBezTo>
                    <a:pt x="1310" y="18074"/>
                    <a:pt x="584" y="17812"/>
                    <a:pt x="1" y="17360"/>
                  </a:cubicBezTo>
                  <a:lnTo>
                    <a:pt x="1" y="32385"/>
                  </a:lnTo>
                  <a:cubicBezTo>
                    <a:pt x="10907" y="32385"/>
                    <a:pt x="19741" y="41232"/>
                    <a:pt x="19741" y="52138"/>
                  </a:cubicBezTo>
                  <a:lnTo>
                    <a:pt x="36565" y="52138"/>
                  </a:lnTo>
                  <a:cubicBezTo>
                    <a:pt x="36160" y="52697"/>
                    <a:pt x="35922" y="53388"/>
                    <a:pt x="35922" y="54138"/>
                  </a:cubicBezTo>
                  <a:cubicBezTo>
                    <a:pt x="35922" y="56031"/>
                    <a:pt x="37470" y="57579"/>
                    <a:pt x="39363" y="57579"/>
                  </a:cubicBezTo>
                  <a:cubicBezTo>
                    <a:pt x="41268" y="57579"/>
                    <a:pt x="42816" y="56031"/>
                    <a:pt x="42816" y="54138"/>
                  </a:cubicBezTo>
                  <a:cubicBezTo>
                    <a:pt x="42816" y="53388"/>
                    <a:pt x="42577" y="52697"/>
                    <a:pt x="42173" y="52138"/>
                  </a:cubicBezTo>
                  <a:lnTo>
                    <a:pt x="52305" y="52138"/>
                  </a:lnTo>
                  <a:cubicBezTo>
                    <a:pt x="52305" y="52090"/>
                    <a:pt x="52305" y="52054"/>
                    <a:pt x="52305" y="52007"/>
                  </a:cubicBezTo>
                  <a:cubicBezTo>
                    <a:pt x="52305" y="23289"/>
                    <a:pt x="29016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3"/>
            <p:cNvSpPr txBox="1"/>
            <p:nvPr/>
          </p:nvSpPr>
          <p:spPr>
            <a:xfrm>
              <a:off x="4700586" y="1667072"/>
              <a:ext cx="1000566" cy="4747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hu-HU" sz="1200" dirty="0">
                  <a:solidFill>
                    <a:srgbClr val="333333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RRF-2.1.2-21-2022-00023 </a:t>
              </a:r>
              <a:endParaRPr sz="12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grpSp>
        <p:nvGrpSpPr>
          <p:cNvPr id="918" name="Google Shape;918;p33"/>
          <p:cNvGrpSpPr/>
          <p:nvPr/>
        </p:nvGrpSpPr>
        <p:grpSpPr>
          <a:xfrm>
            <a:off x="2916663" y="1956388"/>
            <a:ext cx="1822506" cy="1659162"/>
            <a:chOff x="2916663" y="1099138"/>
            <a:chExt cx="1822506" cy="1659162"/>
          </a:xfrm>
        </p:grpSpPr>
        <p:sp>
          <p:nvSpPr>
            <p:cNvPr id="919" name="Google Shape;919;p33"/>
            <p:cNvSpPr/>
            <p:nvPr/>
          </p:nvSpPr>
          <p:spPr>
            <a:xfrm>
              <a:off x="2916663" y="1099138"/>
              <a:ext cx="1822506" cy="1659162"/>
            </a:xfrm>
            <a:custGeom>
              <a:avLst/>
              <a:gdLst/>
              <a:ahLst/>
              <a:cxnLst/>
              <a:rect l="l" t="t" r="r" b="b"/>
              <a:pathLst>
                <a:path w="57271" h="52138" extrusionOk="0">
                  <a:moveTo>
                    <a:pt x="51734" y="0"/>
                  </a:moveTo>
                  <a:cubicBezTo>
                    <a:pt x="23135" y="155"/>
                    <a:pt x="1" y="23384"/>
                    <a:pt x="1" y="52019"/>
                  </a:cubicBezTo>
                  <a:cubicBezTo>
                    <a:pt x="1" y="52054"/>
                    <a:pt x="1" y="52090"/>
                    <a:pt x="1" y="52138"/>
                  </a:cubicBezTo>
                  <a:lnTo>
                    <a:pt x="9752" y="52138"/>
                  </a:lnTo>
                  <a:cubicBezTo>
                    <a:pt x="9335" y="51566"/>
                    <a:pt x="9097" y="50876"/>
                    <a:pt x="9097" y="50114"/>
                  </a:cubicBezTo>
                  <a:cubicBezTo>
                    <a:pt x="9097" y="48209"/>
                    <a:pt x="10633" y="46673"/>
                    <a:pt x="12538" y="46673"/>
                  </a:cubicBezTo>
                  <a:cubicBezTo>
                    <a:pt x="14443" y="46673"/>
                    <a:pt x="15979" y="48209"/>
                    <a:pt x="15979" y="50114"/>
                  </a:cubicBezTo>
                  <a:cubicBezTo>
                    <a:pt x="15979" y="50876"/>
                    <a:pt x="15741" y="51566"/>
                    <a:pt x="15324" y="52138"/>
                  </a:cubicBezTo>
                  <a:lnTo>
                    <a:pt x="31993" y="52138"/>
                  </a:lnTo>
                  <a:cubicBezTo>
                    <a:pt x="31993" y="41232"/>
                    <a:pt x="40828" y="32385"/>
                    <a:pt x="51734" y="32385"/>
                  </a:cubicBezTo>
                  <a:lnTo>
                    <a:pt x="51734" y="17360"/>
                  </a:lnTo>
                  <a:cubicBezTo>
                    <a:pt x="52317" y="17812"/>
                    <a:pt x="53043" y="18074"/>
                    <a:pt x="53829" y="18074"/>
                  </a:cubicBezTo>
                  <a:cubicBezTo>
                    <a:pt x="55734" y="18074"/>
                    <a:pt x="57270" y="16526"/>
                    <a:pt x="57270" y="14633"/>
                  </a:cubicBezTo>
                  <a:cubicBezTo>
                    <a:pt x="57270" y="12728"/>
                    <a:pt x="55734" y="11180"/>
                    <a:pt x="53829" y="11180"/>
                  </a:cubicBezTo>
                  <a:cubicBezTo>
                    <a:pt x="53043" y="11180"/>
                    <a:pt x="52317" y="11454"/>
                    <a:pt x="51734" y="11895"/>
                  </a:cubicBezTo>
                  <a:lnTo>
                    <a:pt x="517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20" name="Google Shape;920;p33"/>
            <p:cNvSpPr txBox="1"/>
            <p:nvPr/>
          </p:nvSpPr>
          <p:spPr>
            <a:xfrm>
              <a:off x="3480912" y="1859218"/>
              <a:ext cx="1095595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hu-HU" sz="1200" dirty="0">
                  <a:solidFill>
                    <a:srgbClr val="434343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EFOP-4.2.1-16-2017-00018</a:t>
              </a:r>
              <a:r>
                <a:rPr lang="hu-HU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 </a:t>
              </a:r>
            </a:p>
            <a:p>
              <a:pPr algn="r"/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22" name="Google Shape;922;p33"/>
          <p:cNvGrpSpPr/>
          <p:nvPr/>
        </p:nvGrpSpPr>
        <p:grpSpPr>
          <a:xfrm>
            <a:off x="4392025" y="3615479"/>
            <a:ext cx="1835363" cy="1651238"/>
            <a:chOff x="4392024" y="2758229"/>
            <a:chExt cx="1835363" cy="1651238"/>
          </a:xfrm>
        </p:grpSpPr>
        <p:sp>
          <p:nvSpPr>
            <p:cNvPr id="923" name="Google Shape;923;p33"/>
            <p:cNvSpPr/>
            <p:nvPr/>
          </p:nvSpPr>
          <p:spPr>
            <a:xfrm>
              <a:off x="4392024" y="2758229"/>
              <a:ext cx="1835363" cy="1651238"/>
            </a:xfrm>
            <a:custGeom>
              <a:avLst/>
              <a:gdLst/>
              <a:ahLst/>
              <a:cxnLst/>
              <a:rect l="l" t="t" r="r" b="b"/>
              <a:pathLst>
                <a:path w="57675" h="51889" extrusionOk="0">
                  <a:moveTo>
                    <a:pt x="25111" y="1"/>
                  </a:moveTo>
                  <a:cubicBezTo>
                    <a:pt x="25111" y="10907"/>
                    <a:pt x="16277" y="19741"/>
                    <a:pt x="5371" y="19741"/>
                  </a:cubicBezTo>
                  <a:lnTo>
                    <a:pt x="5371" y="38196"/>
                  </a:lnTo>
                  <a:cubicBezTo>
                    <a:pt x="4823" y="37827"/>
                    <a:pt x="4156" y="37613"/>
                    <a:pt x="3442" y="37613"/>
                  </a:cubicBezTo>
                  <a:cubicBezTo>
                    <a:pt x="1549" y="37613"/>
                    <a:pt x="1" y="39148"/>
                    <a:pt x="1" y="41053"/>
                  </a:cubicBezTo>
                  <a:cubicBezTo>
                    <a:pt x="1" y="42958"/>
                    <a:pt x="1549" y="44506"/>
                    <a:pt x="3442" y="44506"/>
                  </a:cubicBezTo>
                  <a:cubicBezTo>
                    <a:pt x="4156" y="44506"/>
                    <a:pt x="4823" y="44280"/>
                    <a:pt x="5371" y="43911"/>
                  </a:cubicBezTo>
                  <a:lnTo>
                    <a:pt x="5371" y="51888"/>
                  </a:lnTo>
                  <a:lnTo>
                    <a:pt x="5656" y="51888"/>
                  </a:lnTo>
                  <a:cubicBezTo>
                    <a:pt x="34339" y="51888"/>
                    <a:pt x="57603" y="28671"/>
                    <a:pt x="57675" y="1"/>
                  </a:cubicBezTo>
                  <a:lnTo>
                    <a:pt x="47543" y="1"/>
                  </a:lnTo>
                  <a:cubicBezTo>
                    <a:pt x="47947" y="560"/>
                    <a:pt x="48186" y="1251"/>
                    <a:pt x="48186" y="2001"/>
                  </a:cubicBezTo>
                  <a:cubicBezTo>
                    <a:pt x="48186" y="3894"/>
                    <a:pt x="46638" y="5442"/>
                    <a:pt x="44733" y="5442"/>
                  </a:cubicBezTo>
                  <a:cubicBezTo>
                    <a:pt x="42840" y="5442"/>
                    <a:pt x="41292" y="3894"/>
                    <a:pt x="41292" y="2001"/>
                  </a:cubicBezTo>
                  <a:cubicBezTo>
                    <a:pt x="41292" y="1251"/>
                    <a:pt x="41530" y="560"/>
                    <a:pt x="41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3"/>
            <p:cNvSpPr txBox="1"/>
            <p:nvPr/>
          </p:nvSpPr>
          <p:spPr>
            <a:xfrm>
              <a:off x="4515471" y="3423572"/>
              <a:ext cx="1378800" cy="29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EFOP-4.2.3-22-2022-00018</a:t>
              </a:r>
            </a:p>
          </p:txBody>
        </p:sp>
      </p:grpSp>
      <p:grpSp>
        <p:nvGrpSpPr>
          <p:cNvPr id="926" name="Google Shape;926;p33"/>
          <p:cNvGrpSpPr/>
          <p:nvPr/>
        </p:nvGrpSpPr>
        <p:grpSpPr>
          <a:xfrm>
            <a:off x="2916664" y="3441573"/>
            <a:ext cx="1646305" cy="1825148"/>
            <a:chOff x="2916663" y="2584323"/>
            <a:chExt cx="1646305" cy="182514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27" name="Google Shape;927;p33"/>
            <p:cNvSpPr/>
            <p:nvPr/>
          </p:nvSpPr>
          <p:spPr>
            <a:xfrm>
              <a:off x="2916663" y="2584323"/>
              <a:ext cx="1646305" cy="1825148"/>
            </a:xfrm>
            <a:custGeom>
              <a:avLst/>
              <a:gdLst/>
              <a:ahLst/>
              <a:cxnLst/>
              <a:rect l="l" t="t" r="r" b="b"/>
              <a:pathLst>
                <a:path w="51734" h="57354" extrusionOk="0">
                  <a:moveTo>
                    <a:pt x="12538" y="1"/>
                  </a:moveTo>
                  <a:cubicBezTo>
                    <a:pt x="10633" y="1"/>
                    <a:pt x="9097" y="1537"/>
                    <a:pt x="9097" y="3442"/>
                  </a:cubicBezTo>
                  <a:cubicBezTo>
                    <a:pt x="9097" y="4204"/>
                    <a:pt x="9335" y="4894"/>
                    <a:pt x="9752" y="5466"/>
                  </a:cubicBezTo>
                  <a:lnTo>
                    <a:pt x="1" y="5466"/>
                  </a:lnTo>
                  <a:cubicBezTo>
                    <a:pt x="72" y="34041"/>
                    <a:pt x="23182" y="57198"/>
                    <a:pt x="51734" y="57353"/>
                  </a:cubicBezTo>
                  <a:lnTo>
                    <a:pt x="51734" y="49376"/>
                  </a:lnTo>
                  <a:cubicBezTo>
                    <a:pt x="51186" y="49745"/>
                    <a:pt x="50519" y="49971"/>
                    <a:pt x="49805" y="49971"/>
                  </a:cubicBezTo>
                  <a:cubicBezTo>
                    <a:pt x="47912" y="49971"/>
                    <a:pt x="46364" y="48423"/>
                    <a:pt x="46364" y="46518"/>
                  </a:cubicBezTo>
                  <a:cubicBezTo>
                    <a:pt x="46364" y="44613"/>
                    <a:pt x="47912" y="43078"/>
                    <a:pt x="49805" y="43078"/>
                  </a:cubicBezTo>
                  <a:cubicBezTo>
                    <a:pt x="50519" y="43078"/>
                    <a:pt x="51186" y="43292"/>
                    <a:pt x="51734" y="43661"/>
                  </a:cubicBezTo>
                  <a:lnTo>
                    <a:pt x="51734" y="25206"/>
                  </a:lnTo>
                  <a:cubicBezTo>
                    <a:pt x="40828" y="25206"/>
                    <a:pt x="31993" y="16372"/>
                    <a:pt x="31993" y="5466"/>
                  </a:cubicBezTo>
                  <a:lnTo>
                    <a:pt x="15324" y="5466"/>
                  </a:lnTo>
                  <a:cubicBezTo>
                    <a:pt x="15741" y="4894"/>
                    <a:pt x="15979" y="4204"/>
                    <a:pt x="15979" y="3442"/>
                  </a:cubicBezTo>
                  <a:cubicBezTo>
                    <a:pt x="15979" y="1537"/>
                    <a:pt x="14443" y="1"/>
                    <a:pt x="1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3"/>
            <p:cNvSpPr txBox="1"/>
            <p:nvPr/>
          </p:nvSpPr>
          <p:spPr>
            <a:xfrm>
              <a:off x="3275855" y="3374654"/>
              <a:ext cx="1239616" cy="345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hu-HU" sz="1200" i="0" u="none" strike="noStrike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EFOP-4.1.3-17-2017-00211</a:t>
              </a:r>
              <a:endParaRPr sz="1200" dirty="0">
                <a:ea typeface="Calibri" panose="020F0502020204030204" pitchFamily="34" charset="0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sp>
        <p:nvSpPr>
          <p:cNvPr id="930" name="Google Shape;930;p33"/>
          <p:cNvSpPr txBox="1">
            <a:spLocks noGrp="1"/>
          </p:cNvSpPr>
          <p:nvPr>
            <p:ph type="title"/>
          </p:nvPr>
        </p:nvSpPr>
        <p:spPr>
          <a:xfrm>
            <a:off x="323528" y="251396"/>
            <a:ext cx="7723500" cy="641600"/>
          </a:xfrm>
        </p:spPr>
        <p:txBody>
          <a:bodyPr/>
          <a:lstStyle/>
          <a:p>
            <a:pPr lvl="0"/>
            <a:r>
              <a:rPr lang="hu-HU" dirty="0"/>
              <a:t>A pályázatok szinergiája</a:t>
            </a:r>
          </a:p>
        </p:txBody>
      </p:sp>
      <p:sp>
        <p:nvSpPr>
          <p:cNvPr id="931" name="Google Shape;931;p33"/>
          <p:cNvSpPr/>
          <p:nvPr/>
        </p:nvSpPr>
        <p:spPr>
          <a:xfrm>
            <a:off x="3022750" y="2075325"/>
            <a:ext cx="3080554" cy="3080554"/>
          </a:xfrm>
          <a:custGeom>
            <a:avLst/>
            <a:gdLst/>
            <a:ahLst/>
            <a:cxnLst/>
            <a:rect l="l" t="t" r="r" b="b"/>
            <a:pathLst>
              <a:path w="92322" h="92322" fill="none" extrusionOk="0">
                <a:moveTo>
                  <a:pt x="92321" y="46161"/>
                </a:moveTo>
                <a:cubicBezTo>
                  <a:pt x="92321" y="71652"/>
                  <a:pt x="71652" y="92321"/>
                  <a:pt x="46161" y="92321"/>
                </a:cubicBezTo>
                <a:cubicBezTo>
                  <a:pt x="20669" y="92321"/>
                  <a:pt x="0" y="71652"/>
                  <a:pt x="0" y="46161"/>
                </a:cubicBezTo>
                <a:cubicBezTo>
                  <a:pt x="0" y="20670"/>
                  <a:pt x="20669" y="0"/>
                  <a:pt x="46161" y="0"/>
                </a:cubicBezTo>
                <a:cubicBezTo>
                  <a:pt x="71652" y="0"/>
                  <a:pt x="92321" y="20670"/>
                  <a:pt x="92321" y="46161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2" name="Google Shape;932;p33"/>
          <p:cNvSpPr/>
          <p:nvPr/>
        </p:nvSpPr>
        <p:spPr>
          <a:xfrm>
            <a:off x="3984734" y="3037310"/>
            <a:ext cx="1156398" cy="1156398"/>
          </a:xfrm>
          <a:custGeom>
            <a:avLst/>
            <a:gdLst/>
            <a:ahLst/>
            <a:cxnLst/>
            <a:rect l="l" t="t" r="r" b="b"/>
            <a:pathLst>
              <a:path w="36339" h="36339" fill="none" extrusionOk="0">
                <a:moveTo>
                  <a:pt x="36339" y="18170"/>
                </a:moveTo>
                <a:cubicBezTo>
                  <a:pt x="36339" y="28207"/>
                  <a:pt x="28207" y="36339"/>
                  <a:pt x="18170" y="36339"/>
                </a:cubicBezTo>
                <a:cubicBezTo>
                  <a:pt x="8133" y="36339"/>
                  <a:pt x="1" y="28207"/>
                  <a:pt x="1" y="18170"/>
                </a:cubicBezTo>
                <a:cubicBezTo>
                  <a:pt x="1" y="8133"/>
                  <a:pt x="8133" y="1"/>
                  <a:pt x="18170" y="1"/>
                </a:cubicBezTo>
                <a:cubicBezTo>
                  <a:pt x="28207" y="1"/>
                  <a:pt x="36339" y="8133"/>
                  <a:pt x="36339" y="18170"/>
                </a:cubicBezTo>
                <a:close/>
              </a:path>
            </a:pathLst>
          </a:custGeom>
          <a:noFill/>
          <a:ln w="18750" cap="flat" cmpd="sng">
            <a:solidFill>
              <a:schemeClr val="accent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1" name="Google Shape;961;p33"/>
          <p:cNvSpPr txBox="1"/>
          <p:nvPr/>
        </p:nvSpPr>
        <p:spPr>
          <a:xfrm>
            <a:off x="6227383" y="2005190"/>
            <a:ext cx="2453754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Gyakorlatorientált felsőfokú képzések infrastrukturális- és készségfejlesztése</a:t>
            </a:r>
            <a:endParaRPr sz="1400" dirty="0">
              <a:solidFill>
                <a:srgbClr val="434343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33"/>
          <p:cNvSpPr txBox="1"/>
          <p:nvPr/>
        </p:nvSpPr>
        <p:spPr>
          <a:xfrm>
            <a:off x="6146008" y="4484771"/>
            <a:ext cx="2669777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400" b="0" i="0" u="none" strike="noStrike" dirty="0">
                <a:solidFill>
                  <a:srgbClr val="333333"/>
                </a:solidFill>
                <a:effectLst/>
              </a:rPr>
              <a:t>Komplex fejlesztés az ELTE Bolyai János Gyakorló Általános Iskola és Gimnáziumban Szombathelyen</a:t>
            </a:r>
            <a:endParaRPr sz="1400" dirty="0">
              <a:solidFill>
                <a:srgbClr val="434343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p33"/>
          <p:cNvSpPr txBox="1"/>
          <p:nvPr/>
        </p:nvSpPr>
        <p:spPr>
          <a:xfrm>
            <a:off x="357618" y="2020969"/>
            <a:ext cx="2601993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hu-HU" sz="1400" dirty="0">
                <a:solidFill>
                  <a:srgbClr val="434343"/>
                </a:solidFill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Intézményi infrastruktúra és eszközfejlesztés  az ELTE Savaria Egyetemi Központban </a:t>
            </a:r>
            <a:endParaRPr sz="1400" dirty="0">
              <a:solidFill>
                <a:srgbClr val="434343"/>
              </a:solidFill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64" name="Google Shape;964;p33"/>
          <p:cNvSpPr txBox="1"/>
          <p:nvPr/>
        </p:nvSpPr>
        <p:spPr>
          <a:xfrm>
            <a:off x="374372" y="4390879"/>
            <a:ext cx="2627026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hu-HU" sz="1400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Tanulást segítő terek infrastrukturális fejlesztése az ELTE Bolyai János Gyakorló Általános Iskola és Gimnáziumban Szombathelyen</a:t>
            </a:r>
            <a:endParaRPr sz="1400" dirty="0">
              <a:solidFill>
                <a:srgbClr val="434343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3B726D9-79B6-D213-769F-90A5435AE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8314" b="41435"/>
          <a:stretch/>
        </p:blipFill>
        <p:spPr>
          <a:xfrm>
            <a:off x="4030899" y="3081012"/>
            <a:ext cx="1167882" cy="111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" grpId="0"/>
      <p:bldP spid="962" grpId="0"/>
      <p:bldP spid="963" grpId="0"/>
      <p:bldP spid="9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365</TotalTime>
  <Words>465</Words>
  <Application>Microsoft Office PowerPoint</Application>
  <PresentationFormat>Diavetítés a képernyőre (4:3 oldalarány)</PresentationFormat>
  <Paragraphs>70</Paragraphs>
  <Slides>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Fira Sans Extra Condensed Medium</vt:lpstr>
      <vt:lpstr>Times New Roman</vt:lpstr>
      <vt:lpstr>Office-téma</vt:lpstr>
      <vt:lpstr>Komplex fejlesztés az ELTE Gyakorló Iskoláiban</vt:lpstr>
      <vt:lpstr>Az EFOP-4.2.3-22-2022 pályázaton nyertes ELTE gyakorló iskolák</vt:lpstr>
      <vt:lpstr>Az EFOP-4.2.3-22 felhívás célja </vt:lpstr>
      <vt:lpstr>A gyakorló iskolák támogatási összegei </vt:lpstr>
      <vt:lpstr>Költségösszetétel - ELTE</vt:lpstr>
      <vt:lpstr>A fejlesztés számokban</vt:lpstr>
      <vt:lpstr>A pályázatok szinergiája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Zsolt Pintér</cp:lastModifiedBy>
  <cp:revision>56</cp:revision>
  <dcterms:created xsi:type="dcterms:W3CDTF">2014-03-03T11:13:53Z</dcterms:created>
  <dcterms:modified xsi:type="dcterms:W3CDTF">2023-01-23T17:49:57Z</dcterms:modified>
</cp:coreProperties>
</file>