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33" r:id="rId2"/>
    <p:sldId id="683" r:id="rId3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99EDB77C-DE70-4421-A8A3-45B3392E66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AA72220-35F9-49B3-B4BC-1AF0538D405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3A51F2-575F-4639-A5D3-8AAC7468D3A2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4" name="Diakép helye 3">
            <a:extLst>
              <a:ext uri="{FF2B5EF4-FFF2-40B4-BE49-F238E27FC236}">
                <a16:creationId xmlns:a16="http://schemas.microsoft.com/office/drawing/2014/main" id="{8F844D44-EC0F-439B-9D5E-F37AFEEC5F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>
            <a:extLst>
              <a:ext uri="{FF2B5EF4-FFF2-40B4-BE49-F238E27FC236}">
                <a16:creationId xmlns:a16="http://schemas.microsoft.com/office/drawing/2014/main" id="{D4A06D49-A4AE-42D2-BA97-903AE37696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3A74640-942E-44A5-9DCC-43800318B2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06C263F-0B4C-49AB-A8DA-7C31ACB0A5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A672EF-0048-422D-96C7-68BE970EA8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F4FD9BC-E5CE-49E6-B5B2-609440839DEF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582727-79AD-4046-9DA0-705A08A5A8E9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E5B66C0D-F349-47ED-899B-872E0965EDFE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0F3350C-6598-423A-BAA3-2C568C923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32147-A8B1-427E-AF91-026BFFBECC88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3E2F0-2636-4CC1-A34A-06C71CFF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9721FA-23A9-49CF-898E-8F932498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1151-8F53-4E03-ACB1-2988E15547E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217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C61CC-17AE-4A1C-ACFE-3C0767118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8BE5A-FEEC-4C3E-B574-A4F768222C7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13B78-E3DC-4289-B787-FA660E01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2AF65-B280-438A-AA58-94DC41D8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7384-34DC-418B-97CA-CEE9316BC9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06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97CFC45-2288-44C9-A630-9C326066A6A6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E1797C6-6F22-4B99-A1D0-622BD4D90970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513A650-4E84-4367-BB4A-5B1FDC94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47B2E-B28B-4C55-A39D-9610EB3CB509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9ED47A9-7323-4B0E-99D4-003B5CB75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0435C54-2538-46D9-B794-4BDD210B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E3A19-21F2-4101-BD55-411D7433658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732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76718-7400-4C8F-B048-5FE9D58B8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9174F-9699-499C-BB72-CDBE715D0511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4026E-116C-459B-A1E5-CF4FC079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62D1-4921-4D21-9FCB-C7498F6E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ED46-6648-44F5-A9D3-975EB93A27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399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095225D6-65E3-4A68-8427-3B39911538ED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1D5AC18-93CD-4754-84A8-5AC810B8F777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0817B20F-5D58-4D93-A9FC-1164864B515B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9787FB1-A92E-4D59-87B1-FD9219DA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1B0A-C988-499A-8FAF-CB1D5241575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B6DDB5E-2210-452D-AA6A-83569071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BB1243-E35F-4899-9666-7D0A01F8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FA3A1-CDE9-4FD0-9FAD-C5C93888194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2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75F425-6DC0-4E27-B026-DB4CA58A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7153-2892-4884-BA81-C93A20E3614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68E4AD-C538-4C90-898F-7B3ED09C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79DDE4-1967-4E6A-B87E-C5843DDA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4CAC-1BDA-4797-B9FC-7C8A5CF4BC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44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AE21C3E-C30E-423F-9132-2BEE8BF0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10683-F915-41B0-8D4E-3001FBE327F6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7700C8-3812-4DB1-A461-FDD00A99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F86055-301A-4626-B838-2072210F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2CD5B-FF26-4B34-BB2D-E0836A60AF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108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B4D03B-81F9-4C7D-8772-2A250087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38DB-263E-4646-903D-55101891618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5F2B3E0-99C4-4A00-A0A0-3CDF1C2C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556B50-0F83-4D6F-AEDC-2355DD10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E863-51F0-477C-9613-51B882CAA6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790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48D5BB-6DD3-4AC3-BC2A-BAD6A85141F0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CE613F-6C6F-4521-B756-658BEC90290C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78C0AAC-FF1B-492F-BBA7-4CAF03E1A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8A057-5B43-4E3C-A6DC-79D8CE265BA4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8E79D90-7416-4604-AB12-439EA503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797D7AB4-322A-4E15-BD84-B61BE28E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E7614-4CE4-4ABA-A84D-DF2B7EBADF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675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9BFBC7-CAFF-4980-9F4D-4D7A0B86CEC7}"/>
              </a:ext>
            </a:extLst>
          </p:cNvPr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B6959B0-D9F0-4B26-AA29-566F03467E84}"/>
              </a:ext>
            </a:extLst>
          </p:cNvPr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C170094-49DB-454B-81CB-761AFD86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AD3DC9A-6F7A-478E-A4A5-211800571917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4B8689E-678C-402A-A4A6-3AF9427E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1FE66BF-DBB4-4765-96D6-ACD24CA0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fld id="{2937D32D-54D1-4E23-8769-47C271B447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575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849907-5395-44A8-9AC9-86DA6276283A}"/>
              </a:ext>
            </a:extLst>
          </p:cNvPr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AF605DD-AE5B-478D-9FA4-7FF8B32E84BD}"/>
              </a:ext>
            </a:extLst>
          </p:cNvPr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0198613-8662-4D90-A260-D3649237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8FB1-BA32-4737-806C-8E3A2A947363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2361FEB-2388-4038-A9C6-F3B2E562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93248D4-89A1-4B4C-BE6F-A4B891B0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7784-5F82-41EB-97EC-A6729D3ED1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761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E826D5-E0DD-4BB2-98D8-C29F32ECFA5B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2FABBD-45B8-423E-86B8-AD37B42D40A6}"/>
              </a:ext>
            </a:extLst>
          </p:cNvPr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322E3A-1D75-40BD-B92D-B8267D79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4CECF77-0D7D-4FB4-895B-2ADE59D88F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946B2-CB67-46A6-B506-57BA6AC8A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1B5910D-84FD-4166-8726-796532D2F56F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E87F9-5838-4932-ABB4-55C140FA6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0C0D3-F20C-4A3D-B58C-EF631FFD7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94B06B5-A919-4BB7-BAE4-428A846B07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56E73D-011E-4966-B5CB-26CD53B149F6}"/>
              </a:ext>
            </a:extLst>
          </p:cNvPr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1" r:id="rId2"/>
    <p:sldLayoutId id="2147483817" r:id="rId3"/>
    <p:sldLayoutId id="2147483812" r:id="rId4"/>
    <p:sldLayoutId id="2147483813" r:id="rId5"/>
    <p:sldLayoutId id="2147483814" r:id="rId6"/>
    <p:sldLayoutId id="2147483818" r:id="rId7"/>
    <p:sldLayoutId id="2147483819" r:id="rId8"/>
    <p:sldLayoutId id="2147483820" r:id="rId9"/>
    <p:sldLayoutId id="2147483815" r:id="rId10"/>
    <p:sldLayoutId id="2147483821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Kép 1">
            <a:extLst>
              <a:ext uri="{FF2B5EF4-FFF2-40B4-BE49-F238E27FC236}">
                <a16:creationId xmlns:a16="http://schemas.microsoft.com/office/drawing/2014/main" id="{A172F9BA-2375-47A4-8665-AF68CC5F3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465263"/>
            <a:ext cx="4319587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Szövegdoboz 2">
            <a:extLst>
              <a:ext uri="{FF2B5EF4-FFF2-40B4-BE49-F238E27FC236}">
                <a16:creationId xmlns:a16="http://schemas.microsoft.com/office/drawing/2014/main" id="{3D0AB2F4-CDEF-48B4-B267-2A132F459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4344988"/>
            <a:ext cx="755967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hu-HU" altLang="hu-HU" sz="2000" b="1" dirty="0">
                <a:latin typeface="+mn-lt"/>
              </a:rPr>
              <a:t>Hegyhátsál</a:t>
            </a:r>
          </a:p>
          <a:p>
            <a:pPr>
              <a:defRPr/>
            </a:pPr>
            <a:r>
              <a:rPr lang="hu-HU" altLang="hu-HU" sz="2000" dirty="0" err="1">
                <a:latin typeface="+mn-lt"/>
              </a:rPr>
              <a:t>Coordinates</a:t>
            </a:r>
            <a:r>
              <a:rPr lang="hu-HU" altLang="hu-HU" sz="2000" dirty="0">
                <a:latin typeface="+mn-lt"/>
              </a:rPr>
              <a:t>: 46°57’N, 16°39’E</a:t>
            </a:r>
          </a:p>
          <a:p>
            <a:pPr>
              <a:defRPr/>
            </a:pPr>
            <a:r>
              <a:rPr lang="hu-HU" altLang="hu-HU" sz="2000" dirty="0" err="1">
                <a:latin typeface="+mn-lt"/>
              </a:rPr>
              <a:t>Height</a:t>
            </a:r>
            <a:r>
              <a:rPr lang="hu-HU" altLang="hu-HU" sz="2000" dirty="0">
                <a:latin typeface="+mn-lt"/>
              </a:rPr>
              <a:t>: 117 m.</a:t>
            </a:r>
          </a:p>
          <a:p>
            <a:pPr>
              <a:defRPr/>
            </a:pPr>
            <a:r>
              <a:rPr lang="hu-HU" altLang="hu-HU" sz="2000" dirty="0" err="1">
                <a:latin typeface="+mn-lt"/>
              </a:rPr>
              <a:t>Base</a:t>
            </a:r>
            <a:r>
              <a:rPr lang="hu-HU" altLang="hu-HU" sz="2000" dirty="0">
                <a:latin typeface="+mn-lt"/>
              </a:rPr>
              <a:t> </a:t>
            </a:r>
            <a:r>
              <a:rPr lang="hu-HU" altLang="hu-HU" sz="2000" dirty="0" err="1">
                <a:latin typeface="+mn-lt"/>
              </a:rPr>
              <a:t>level</a:t>
            </a:r>
            <a:r>
              <a:rPr lang="hu-HU" altLang="hu-HU" sz="2000" dirty="0">
                <a:latin typeface="+mn-lt"/>
              </a:rPr>
              <a:t>: 248 m</a:t>
            </a:r>
          </a:p>
          <a:p>
            <a:pPr>
              <a:defRPr/>
            </a:pPr>
            <a:r>
              <a:rPr lang="hu-HU" altLang="hu-HU" sz="2000" dirty="0">
                <a:latin typeface="+mn-lt"/>
              </a:rPr>
              <a:t>Country: Hungary</a:t>
            </a:r>
          </a:p>
          <a:p>
            <a:pPr>
              <a:defRPr/>
            </a:pPr>
            <a:r>
              <a:rPr lang="hu-HU" altLang="hu-HU" sz="2000" dirty="0" err="1">
                <a:latin typeface="+mn-lt"/>
              </a:rPr>
              <a:t>InGOS</a:t>
            </a:r>
            <a:r>
              <a:rPr lang="hu-HU" altLang="hu-HU" sz="2000" dirty="0">
                <a:latin typeface="+mn-lt"/>
              </a:rPr>
              <a:t> </a:t>
            </a:r>
            <a:r>
              <a:rPr lang="hu-HU" altLang="hu-HU" sz="2000" dirty="0" err="1">
                <a:latin typeface="+mn-lt"/>
              </a:rPr>
              <a:t>observations</a:t>
            </a:r>
            <a:r>
              <a:rPr lang="hu-HU" altLang="hu-HU" sz="2000" dirty="0">
                <a:latin typeface="+mn-lt"/>
              </a:rPr>
              <a:t>: </a:t>
            </a:r>
            <a:r>
              <a:rPr lang="hu-HU" sz="2000" b="1" dirty="0"/>
              <a:t>CO</a:t>
            </a:r>
            <a:r>
              <a:rPr lang="hu-HU" sz="2000" b="1" baseline="-25000" dirty="0"/>
              <a:t>2</a:t>
            </a:r>
            <a:r>
              <a:rPr lang="hu-HU" sz="2000" b="1" dirty="0"/>
              <a:t>, N</a:t>
            </a:r>
            <a:r>
              <a:rPr lang="hu-HU" sz="2000" b="1" baseline="-25000" dirty="0"/>
              <a:t>2</a:t>
            </a:r>
            <a:r>
              <a:rPr lang="hu-HU" sz="2000" b="1" dirty="0"/>
              <a:t>O, CH</a:t>
            </a:r>
            <a:r>
              <a:rPr lang="hu-HU" sz="2000" b="1" baseline="-25000" dirty="0"/>
              <a:t>4</a:t>
            </a:r>
            <a:r>
              <a:rPr lang="hu-HU" sz="2000" b="1" dirty="0"/>
              <a:t>, SF</a:t>
            </a:r>
            <a:r>
              <a:rPr lang="hu-HU" sz="2000" b="1" baseline="-25000" dirty="0"/>
              <a:t>6</a:t>
            </a:r>
            <a:r>
              <a:rPr lang="hu-HU" sz="2000" b="1" dirty="0"/>
              <a:t>, </a:t>
            </a:r>
            <a:r>
              <a:rPr lang="hu-HU" sz="2000" b="1" baseline="30000" dirty="0"/>
              <a:t>14</a:t>
            </a:r>
            <a:r>
              <a:rPr lang="hu-HU" sz="2000" b="1" dirty="0"/>
              <a:t>C</a:t>
            </a:r>
          </a:p>
          <a:p>
            <a:pPr>
              <a:defRPr/>
            </a:pPr>
            <a:endParaRPr lang="hu-HU" altLang="hu-HU" sz="2000" dirty="0">
              <a:latin typeface="+mn-lt"/>
            </a:endParaRPr>
          </a:p>
        </p:txBody>
      </p:sp>
      <p:pic>
        <p:nvPicPr>
          <p:cNvPr id="32772" name="Kép 3">
            <a:extLst>
              <a:ext uri="{FF2B5EF4-FFF2-40B4-BE49-F238E27FC236}">
                <a16:creationId xmlns:a16="http://schemas.microsoft.com/office/drawing/2014/main" id="{C894F42B-938B-4EDA-B7C7-41511CBB0F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163" y="1919288"/>
            <a:ext cx="2852737" cy="380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>
            <a:extLst>
              <a:ext uri="{FF2B5EF4-FFF2-40B4-BE49-F238E27FC236}">
                <a16:creationId xmlns:a16="http://schemas.microsoft.com/office/drawing/2014/main" id="{DD0C4F16-BFCA-4180-9364-D51E99E15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4925"/>
            <a:ext cx="841216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altLang="hu-HU" sz="2000"/>
              <a:t>A hegyhátsáli mérőhelyen a heti rendszerességű mintavételek </a:t>
            </a:r>
            <a:r>
              <a:rPr lang="hu-HU" altLang="hu-HU" sz="2000" b="1"/>
              <a:t>1993. március 2-án </a:t>
            </a:r>
            <a:r>
              <a:rPr lang="hu-HU" altLang="hu-HU" sz="2000"/>
              <a:t>kezdődtek. </a:t>
            </a:r>
            <a:r>
              <a:rPr lang="hu-HU" altLang="hu-HU" sz="2000" b="1"/>
              <a:t>10 és 115 méter </a:t>
            </a:r>
            <a:r>
              <a:rPr lang="hu-HU" altLang="hu-HU" sz="2000"/>
              <a:t>között, </a:t>
            </a:r>
            <a:r>
              <a:rPr lang="hu-HU" altLang="hu-HU" sz="2000" b="1"/>
              <a:t>négy szinten </a:t>
            </a:r>
            <a:r>
              <a:rPr lang="hu-HU" altLang="hu-HU" sz="2000"/>
              <a:t>folyik a szén-dioxid koncentráció és az alapvető meteorológiai paraméterek (hőmérséklet, légnedvesség, szélsebesség) folyamatos mérése </a:t>
            </a:r>
          </a:p>
        </p:txBody>
      </p:sp>
      <p:sp>
        <p:nvSpPr>
          <p:cNvPr id="32774" name="Szövegdoboz 3">
            <a:extLst>
              <a:ext uri="{FF2B5EF4-FFF2-40B4-BE49-F238E27FC236}">
                <a16:creationId xmlns:a16="http://schemas.microsoft.com/office/drawing/2014/main" id="{99F3AE79-E53E-4725-AA29-207018767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6283325"/>
            <a:ext cx="8412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3200">
                <a:solidFill>
                  <a:schemeClr val="bg1"/>
                </a:solidFill>
              </a:rPr>
              <a:t>Magyarország - Hegyhátsál mérőállomás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0A800E3A-2B7E-4136-82D3-B0F705018F21}"/>
              </a:ext>
            </a:extLst>
          </p:cNvPr>
          <p:cNvSpPr/>
          <p:nvPr/>
        </p:nvSpPr>
        <p:spPr>
          <a:xfrm>
            <a:off x="2757360" y="127758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u-HU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FD558448-2E2D-4295-BE4D-6CBCE4563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35557"/>
              </p:ext>
            </p:extLst>
          </p:nvPr>
        </p:nvGraphicFramePr>
        <p:xfrm>
          <a:off x="2189018" y="1599463"/>
          <a:ext cx="3934690" cy="3383280"/>
        </p:xfrm>
        <a:graphic>
          <a:graphicData uri="http://schemas.openxmlformats.org/drawingml/2006/table">
            <a:tbl>
              <a:tblPr/>
              <a:tblGrid>
                <a:gridCol w="544945">
                  <a:extLst>
                    <a:ext uri="{9D8B030D-6E8A-4147-A177-3AD203B41FA5}">
                      <a16:colId xmlns:a16="http://schemas.microsoft.com/office/drawing/2014/main" val="2928642736"/>
                    </a:ext>
                  </a:extLst>
                </a:gridCol>
                <a:gridCol w="683491">
                  <a:extLst>
                    <a:ext uri="{9D8B030D-6E8A-4147-A177-3AD203B41FA5}">
                      <a16:colId xmlns:a16="http://schemas.microsoft.com/office/drawing/2014/main" val="3546088701"/>
                    </a:ext>
                  </a:extLst>
                </a:gridCol>
                <a:gridCol w="1374987">
                  <a:extLst>
                    <a:ext uri="{9D8B030D-6E8A-4147-A177-3AD203B41FA5}">
                      <a16:colId xmlns:a16="http://schemas.microsoft.com/office/drawing/2014/main" val="2981563474"/>
                    </a:ext>
                  </a:extLst>
                </a:gridCol>
                <a:gridCol w="1331267">
                  <a:extLst>
                    <a:ext uri="{9D8B030D-6E8A-4147-A177-3AD203B41FA5}">
                      <a16:colId xmlns:a16="http://schemas.microsoft.com/office/drawing/2014/main" val="4290527739"/>
                    </a:ext>
                  </a:extLst>
                </a:gridCol>
              </a:tblGrid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423,14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826537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431,11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3606038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429,8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727752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415,94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829948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410,35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290509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405,58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800382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399,29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560276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399,41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9091051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399,21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837324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399,81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955235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410,11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507193"/>
                  </a:ext>
                </a:extLst>
              </a:tr>
              <a:tr h="276442"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420,56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636350"/>
                  </a:ext>
                </a:extLst>
              </a:tr>
            </a:tbl>
          </a:graphicData>
        </a:graphic>
      </p:graphicFrame>
      <p:sp>
        <p:nvSpPr>
          <p:cNvPr id="7" name="Szövegdoboz 6">
            <a:extLst>
              <a:ext uri="{FF2B5EF4-FFF2-40B4-BE49-F238E27FC236}">
                <a16:creationId xmlns:a16="http://schemas.microsoft.com/office/drawing/2014/main" id="{B6A05983-B76A-4A0C-B50B-A4B0907717CB}"/>
              </a:ext>
            </a:extLst>
          </p:cNvPr>
          <p:cNvSpPr txBox="1"/>
          <p:nvPr/>
        </p:nvSpPr>
        <p:spPr>
          <a:xfrm>
            <a:off x="249382" y="637309"/>
            <a:ext cx="340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2017. havi átlagos érték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943C0637-FE3A-4A54-BC99-F0E9BFA5A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63" y="1485862"/>
            <a:ext cx="6480000" cy="3886276"/>
          </a:xfrm>
          <a:prstGeom prst="rect">
            <a:avLst/>
          </a:prstGeom>
        </p:spPr>
      </p:pic>
      <p:sp>
        <p:nvSpPr>
          <p:cNvPr id="10" name="Szövegdoboz 3">
            <a:extLst>
              <a:ext uri="{FF2B5EF4-FFF2-40B4-BE49-F238E27FC236}">
                <a16:creationId xmlns:a16="http://schemas.microsoft.com/office/drawing/2014/main" id="{5AB71023-DC6F-492D-952D-2922C2D74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6283325"/>
            <a:ext cx="8412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3200" dirty="0">
                <a:solidFill>
                  <a:schemeClr val="bg1"/>
                </a:solidFill>
              </a:rPr>
              <a:t>Hegyhátsál szén-dioxid koncentráció alakulása</a:t>
            </a:r>
          </a:p>
        </p:txBody>
      </p:sp>
    </p:spTree>
    <p:extLst>
      <p:ext uri="{BB962C8B-B14F-4D97-AF65-F5344CB8AC3E}">
        <p14:creationId xmlns:p14="http://schemas.microsoft.com/office/powerpoint/2010/main" val="163495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2796</TotalTime>
  <Words>131</Words>
  <Application>Microsoft Office PowerPoint</Application>
  <PresentationFormat>Diavetítés a képernyőre (4:3 oldalarány)</PresentationFormat>
  <Paragraphs>58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Retrospektív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Elektromágneses színkép</dc:title>
  <dc:creator>1</dc:creator>
  <cp:lastModifiedBy>Dr. Németh László</cp:lastModifiedBy>
  <cp:revision>218</cp:revision>
  <dcterms:created xsi:type="dcterms:W3CDTF">2015-05-18T05:27:04Z</dcterms:created>
  <dcterms:modified xsi:type="dcterms:W3CDTF">2023-12-15T05:43:06Z</dcterms:modified>
</cp:coreProperties>
</file>