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654" r:id="rId2"/>
    <p:sldId id="620" r:id="rId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EDB77C-DE70-4421-A8A3-45B3392E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AA72220-35F9-49B3-B4BC-1AF0538D4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3A51F2-575F-4639-A5D3-8AAC7468D3A2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8F844D44-EC0F-439B-9D5E-F37AFEEC5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D4A06D49-A4AE-42D2-BA97-903AE3769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A74640-942E-44A5-9DCC-43800318B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6C263F-0B4C-49AB-A8DA-7C31ACB0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A672EF-0048-422D-96C7-68BE970EA8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1AA-3085-4C60-A376-B973B04F3ED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37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hőkamera az infravörös tartományban működik, a „hőképet” 3 féle hősugárzás hozza létre. A 320*240 képpont 76 800 „hőmérséklet mérést” jelent egy kattintásra. A </a:t>
            </a:r>
            <a:r>
              <a:rPr lang="hu-HU" dirty="0" err="1"/>
              <a:t>hőkép</a:t>
            </a:r>
            <a:r>
              <a:rPr lang="hu-HU" dirty="0"/>
              <a:t> képpontjai hőmérsékleti adatokként is kiexportálhatók, pl. Excel munkalapra.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1AA-3085-4C60-A376-B973B04F3ED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32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4FD9BC-E5CE-49E6-B5B2-609440839DE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582727-79AD-4046-9DA0-705A08A5A8E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5B66C0D-F349-47ED-899B-872E0965EDFE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F3350C-6598-423A-BAA3-2C568C92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2147-A8B1-427E-AF91-026BFFBECC88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3E2F0-2636-4CC1-A34A-06C71CF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721FA-23A9-49CF-898E-8F932498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1151-8F53-4E03-ACB1-2988E15547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1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61CC-17AE-4A1C-ACFE-3C076711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BE5A-FEEC-4C3E-B574-A4F768222C7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3B78-E3DC-4289-B787-FA660E01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AF65-B280-438A-AA58-94DC41D8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7384-34DC-418B-97CA-CEE9316BC9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06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97CFC45-2288-44C9-A630-9C326066A6A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E1797C6-6F22-4B99-A1D0-622BD4D9097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3A650-4E84-4367-BB4A-5B1FDC94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7B2E-B28B-4C55-A39D-9610EB3CB50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ED47A9-7323-4B0E-99D4-003B5CB7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35C54-2538-46D9-B794-4BDD210B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3A19-21F2-4101-BD55-411D743365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32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6718-7400-4C8F-B048-5FE9D58B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174F-9699-499C-BB72-CDBE715D0511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026E-116C-459B-A1E5-CF4FC079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62D1-4921-4D21-9FCB-C7498F6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ED46-6648-44F5-A9D3-975EB93A27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9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95225D6-65E3-4A68-8427-3B39911538E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D5AC18-93CD-4754-84A8-5AC810B8F77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817B20F-5D58-4D93-A9FC-1164864B515B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787FB1-A92E-4D59-87B1-FD9219DA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1B0A-C988-499A-8FAF-CB1D5241575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6DDB5E-2210-452D-AA6A-83569071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BB1243-E35F-4899-9666-7D0A01F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A3A1-CDE9-4FD0-9FAD-C5C9388819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2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75F425-6DC0-4E27-B026-DB4CA58A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7153-2892-4884-BA81-C93A20E3614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68E4AD-C538-4C90-898F-7B3ED09C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79DDE4-1967-4E6A-B87E-C5843DDA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4CAC-1BDA-4797-B9FC-7C8A5CF4BC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44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E21C3E-C30E-423F-9132-2BEE8BF0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683-F915-41B0-8D4E-3001FBE327F6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7700C8-3812-4DB1-A461-FDD00A99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F86055-301A-4626-B838-2072210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CD5B-FF26-4B34-BB2D-E0836A60A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0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B4D03B-81F9-4C7D-8772-2A250087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38DB-263E-4646-903D-55101891618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F2B3E0-99C4-4A00-A0A0-3CDF1C2C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556B50-0F83-4D6F-AEDC-2355DD1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E863-51F0-477C-9613-51B882CAA6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90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48D5BB-6DD3-4AC3-BC2A-BAD6A85141F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CE613F-6C6F-4521-B756-658BEC90290C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78C0AAC-FF1B-492F-BBA7-4CAF03E1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A057-5B43-4E3C-A6DC-79D8CE265BA4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8E79D90-7416-4604-AB12-439EA503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97D7AB4-322A-4E15-BD84-B61BE28E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7614-4CE4-4ABA-A84D-DF2B7EBADF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75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9BFBC7-CAFF-4980-9F4D-4D7A0B86CEC7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6959B0-D9F0-4B26-AA29-566F03467E84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C170094-49DB-454B-81CB-761AFD86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AD3DC9A-6F7A-478E-A4A5-211800571917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4B8689E-678C-402A-A4A6-3AF9427E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FE66BF-DBB4-4765-96D6-ACD24CA0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2937D32D-54D1-4E23-8769-47C271B447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75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849907-5395-44A8-9AC9-86DA6276283A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AF605DD-AE5B-478D-9FA4-7FF8B32E84BD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0198613-8662-4D90-A260-D3649237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8FB1-BA32-4737-806C-8E3A2A947363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361FEB-2388-4038-A9C6-F3B2E562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93248D4-89A1-4B4C-BE6F-A4B891B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7784-5F82-41EB-97EC-A6729D3ED1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6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826D5-E0DD-4BB2-98D8-C29F32ECFA5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FABBD-45B8-423E-86B8-AD37B42D40A6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22E3A-1D75-40BD-B92D-B8267D7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4CECF77-0D7D-4FB4-895B-2ADE59D88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46B2-CB67-46A6-B506-57BA6AC8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1B5910D-84FD-4166-8726-796532D2F56F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87F9-5838-4932-ABB4-55C140FA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0C0D3-F20C-4A3D-B58C-EF631FFD7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4B06B5-A919-4BB7-BAE4-428A846B07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6E73D-011E-4966-B5CB-26CD53B149F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2" r:id="rId4"/>
    <p:sldLayoutId id="2147483813" r:id="rId5"/>
    <p:sldLayoutId id="2147483814" r:id="rId6"/>
    <p:sldLayoutId id="2147483818" r:id="rId7"/>
    <p:sldLayoutId id="2147483819" r:id="rId8"/>
    <p:sldLayoutId id="2147483820" r:id="rId9"/>
    <p:sldLayoutId id="2147483815" r:id="rId10"/>
    <p:sldLayoutId id="21474838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elhasználó\Desktop\FLUKE kémiai kísérletek\2014,02,18,\Infra\Nézetablak\IR00091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4"/>
          <a:stretch/>
        </p:blipFill>
        <p:spPr bwMode="auto">
          <a:xfrm>
            <a:off x="231360" y="3502381"/>
            <a:ext cx="3018763" cy="20505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elhasználó\Desktop\FLUKE kémiai kísérletek\2014,02,18,\Infra\Nézetablak\IR000907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395" y="3736186"/>
            <a:ext cx="2577957" cy="1732174"/>
          </a:xfr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églalap 3"/>
          <p:cNvSpPr/>
          <p:nvPr/>
        </p:nvSpPr>
        <p:spPr>
          <a:xfrm>
            <a:off x="231360" y="241477"/>
            <a:ext cx="3836584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/>
              <a:t>ammónium-klorid + bárium-hidroxid + víz</a:t>
            </a:r>
          </a:p>
        </p:txBody>
      </p:sp>
      <p:sp>
        <p:nvSpPr>
          <p:cNvPr id="8" name="Téglalap 7"/>
          <p:cNvSpPr/>
          <p:nvPr/>
        </p:nvSpPr>
        <p:spPr>
          <a:xfrm>
            <a:off x="5076056" y="241477"/>
            <a:ext cx="3888680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/>
              <a:t>nátrium-hidroxid + víz</a:t>
            </a:r>
          </a:p>
        </p:txBody>
      </p:sp>
      <p:pic>
        <p:nvPicPr>
          <p:cNvPr id="3077" name="Picture 5" descr="C:\Users\Felhasználó\Desktop\FLUKE kémiai kísérletek\2014,02,18,\Infra\Nézetablak\IR000896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839" y="3502380"/>
            <a:ext cx="3049912" cy="20505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7" descr="C:\Users\Felhasználó\Desktop\FLUKE kémiai kísérletek\2014,02,18,\Infra\Valós kép\IR00089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296" y="653034"/>
            <a:ext cx="3470016" cy="26020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8" descr="C:\Users\Felhasználó\Desktop\FLUKE kémiai kísérletek\2014,02,18,\Infra\Valós kép\IR00091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60" y="666169"/>
            <a:ext cx="3408401" cy="2555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3">
            <a:extLst>
              <a:ext uri="{FF2B5EF4-FFF2-40B4-BE49-F238E27FC236}">
                <a16:creationId xmlns:a16="http://schemas.microsoft.com/office/drawing/2014/main" id="{924D5543-67BE-4371-A2A7-729BA270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13" y="6334780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Hőelnyelő, hőtermelő kémiai folyamatok</a:t>
            </a:r>
          </a:p>
        </p:txBody>
      </p:sp>
      <p:pic>
        <p:nvPicPr>
          <p:cNvPr id="3074" name="Picture 2" descr="C:\Users\Felhasználó\Desktop\FLUKE kémiai kísérletek\2014,02,18,\Infra\Nézetablak\IR000911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113" y="1089553"/>
            <a:ext cx="2610580" cy="1766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2D6E4D-FEF9-4802-9F09-68AF7384BA83}"/>
              </a:ext>
            </a:extLst>
          </p:cNvPr>
          <p:cNvSpPr/>
          <p:nvPr/>
        </p:nvSpPr>
        <p:spPr>
          <a:xfrm>
            <a:off x="114281" y="5599960"/>
            <a:ext cx="3156721" cy="685059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Hőelnyelő (endoterm) folyamat, az oldat lehűl.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792DD866-9D29-4D89-9C10-415182C7DE52}"/>
              </a:ext>
            </a:extLst>
          </p:cNvPr>
          <p:cNvSpPr/>
          <p:nvPr/>
        </p:nvSpPr>
        <p:spPr>
          <a:xfrm>
            <a:off x="5763030" y="5620136"/>
            <a:ext cx="3156721" cy="685059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Hőtermelő (exoterm) folyamat, az oldat felmelegszik.</a:t>
            </a:r>
          </a:p>
        </p:txBody>
      </p:sp>
    </p:spTree>
    <p:extLst>
      <p:ext uri="{BB962C8B-B14F-4D97-AF65-F5344CB8AC3E}">
        <p14:creationId xmlns:p14="http://schemas.microsoft.com/office/powerpoint/2010/main" val="11548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27808" y="1968076"/>
            <a:ext cx="1050624" cy="3549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Másik feldolgozás 8"/>
          <p:cNvSpPr/>
          <p:nvPr/>
        </p:nvSpPr>
        <p:spPr>
          <a:xfrm>
            <a:off x="6049322" y="2213979"/>
            <a:ext cx="1129251" cy="3096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127247" y="3042071"/>
            <a:ext cx="513410" cy="1611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hu-HU" b="1" spc="-300" dirty="0">
                <a:solidFill>
                  <a:srgbClr val="C22F02"/>
                </a:solidFill>
              </a:rPr>
              <a:t>TÁRGY</a:t>
            </a:r>
          </a:p>
        </p:txBody>
      </p:sp>
      <p:sp>
        <p:nvSpPr>
          <p:cNvPr id="18" name="Szövegdoboz 3"/>
          <p:cNvSpPr txBox="1">
            <a:spLocks noChangeArrowheads="1"/>
          </p:cNvSpPr>
          <p:nvPr/>
        </p:nvSpPr>
        <p:spPr bwMode="auto">
          <a:xfrm>
            <a:off x="587417" y="6268121"/>
            <a:ext cx="7666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>
              <a:defRPr/>
            </a:pPr>
            <a:r>
              <a:rPr lang="hu-HU" altLang="hu-HU" sz="3600" kern="0" dirty="0">
                <a:solidFill>
                  <a:schemeClr val="bg1"/>
                </a:solidFill>
              </a:rPr>
              <a:t>Hőkép létrejötte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398326" y="2415105"/>
            <a:ext cx="513410" cy="255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hu-HU" b="1" spc="-300" dirty="0">
                <a:solidFill>
                  <a:schemeClr val="accent2">
                    <a:lumMod val="50000"/>
                  </a:schemeClr>
                </a:solidFill>
              </a:rPr>
              <a:t>HŐKAMERA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668146-F03E-4230-BBA5-B9B4BA2C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7115" y="2492587"/>
            <a:ext cx="1296144" cy="265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áblázat 16">
            <a:extLst>
              <a:ext uri="{FF2B5EF4-FFF2-40B4-BE49-F238E27FC236}">
                <a16:creationId xmlns:a16="http://schemas.microsoft.com/office/drawing/2014/main" id="{B1B3D041-8B2C-4659-9A34-8DB7BB76557F}"/>
              </a:ext>
            </a:extLst>
          </p:cNvPr>
          <p:cNvGraphicFramePr>
            <a:graphicFrameLocks noGrp="1"/>
          </p:cNvGraphicFramePr>
          <p:nvPr/>
        </p:nvGraphicFramePr>
        <p:xfrm>
          <a:off x="5395894" y="341065"/>
          <a:ext cx="3749842" cy="147574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78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FLUKE Ti 32</a:t>
                      </a:r>
                    </a:p>
                  </a:txBody>
                  <a:tcPr marL="68599" marR="68599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Hőmérséklet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-20°C… +620°C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Képméret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320x240 képpont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Hőérzékenység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  <a:r>
                        <a:rPr lang="hu-HU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dirty="0">
                          <a:effectLst/>
                        </a:rPr>
                        <a:t>°C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Nyíl: jobbra mutató 19">
            <a:extLst>
              <a:ext uri="{FF2B5EF4-FFF2-40B4-BE49-F238E27FC236}">
                <a16:creationId xmlns:a16="http://schemas.microsoft.com/office/drawing/2014/main" id="{FED702CA-F19C-47B9-B0FB-D2CDE3D3FE03}"/>
              </a:ext>
            </a:extLst>
          </p:cNvPr>
          <p:cNvSpPr/>
          <p:nvPr/>
        </p:nvSpPr>
        <p:spPr>
          <a:xfrm>
            <a:off x="2977776" y="3693361"/>
            <a:ext cx="2885323" cy="656026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</a:t>
            </a:r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0D565F2A-D149-4852-BA01-641AEDC5C9A4}"/>
              </a:ext>
            </a:extLst>
          </p:cNvPr>
          <p:cNvSpPr/>
          <p:nvPr/>
        </p:nvSpPr>
        <p:spPr>
          <a:xfrm rot="9260075">
            <a:off x="2865438" y="1682383"/>
            <a:ext cx="2495258" cy="508404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</a:t>
            </a:r>
          </a:p>
        </p:txBody>
      </p:sp>
      <p:sp>
        <p:nvSpPr>
          <p:cNvPr id="26" name="Nyíl: jobbra mutató 25">
            <a:extLst>
              <a:ext uri="{FF2B5EF4-FFF2-40B4-BE49-F238E27FC236}">
                <a16:creationId xmlns:a16="http://schemas.microsoft.com/office/drawing/2014/main" id="{DC328AC3-EF37-4E76-89D4-379A1E96694F}"/>
              </a:ext>
            </a:extLst>
          </p:cNvPr>
          <p:cNvSpPr/>
          <p:nvPr/>
        </p:nvSpPr>
        <p:spPr>
          <a:xfrm rot="767073">
            <a:off x="2962962" y="2803263"/>
            <a:ext cx="2914952" cy="533225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 sugárzás-visszaverődés</a:t>
            </a:r>
          </a:p>
        </p:txBody>
      </p:sp>
      <p:sp>
        <p:nvSpPr>
          <p:cNvPr id="27" name="Nyíl: jobbra mutató 26">
            <a:extLst>
              <a:ext uri="{FF2B5EF4-FFF2-40B4-BE49-F238E27FC236}">
                <a16:creationId xmlns:a16="http://schemas.microsoft.com/office/drawing/2014/main" id="{A6C6AD36-38A4-47CF-B53B-EA240B93563F}"/>
              </a:ext>
            </a:extLst>
          </p:cNvPr>
          <p:cNvSpPr/>
          <p:nvPr/>
        </p:nvSpPr>
        <p:spPr>
          <a:xfrm>
            <a:off x="76979" y="4450677"/>
            <a:ext cx="1708265" cy="586365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</a:t>
            </a:r>
          </a:p>
        </p:txBody>
      </p:sp>
      <p:sp>
        <p:nvSpPr>
          <p:cNvPr id="28" name="Nyíl: jobbra mutató 27">
            <a:extLst>
              <a:ext uri="{FF2B5EF4-FFF2-40B4-BE49-F238E27FC236}">
                <a16:creationId xmlns:a16="http://schemas.microsoft.com/office/drawing/2014/main" id="{803DEE26-F347-4966-994E-7413FF0EB579}"/>
              </a:ext>
            </a:extLst>
          </p:cNvPr>
          <p:cNvSpPr/>
          <p:nvPr/>
        </p:nvSpPr>
        <p:spPr>
          <a:xfrm>
            <a:off x="2977775" y="4375633"/>
            <a:ext cx="2885323" cy="648072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Hősugárzás-áteresztés</a:t>
            </a:r>
          </a:p>
        </p:txBody>
      </p:sp>
    </p:spTree>
    <p:extLst>
      <p:ext uri="{BB962C8B-B14F-4D97-AF65-F5344CB8AC3E}">
        <p14:creationId xmlns:p14="http://schemas.microsoft.com/office/powerpoint/2010/main" val="36501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108</Words>
  <Application>Microsoft Office PowerPoint</Application>
  <PresentationFormat>Diavetítés a képernyőre (4:3 oldalarány)</PresentationFormat>
  <Paragraphs>23</Paragraphs>
  <Slides>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Retrospektív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Elektromágneses színkép</dc:title>
  <dc:creator>1</dc:creator>
  <cp:lastModifiedBy>Dr. Németh László</cp:lastModifiedBy>
  <cp:revision>218</cp:revision>
  <dcterms:created xsi:type="dcterms:W3CDTF">2015-05-18T05:27:04Z</dcterms:created>
  <dcterms:modified xsi:type="dcterms:W3CDTF">2023-12-15T05:59:29Z</dcterms:modified>
</cp:coreProperties>
</file>