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649" r:id="rId2"/>
    <p:sldId id="620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6B689-A119-4C54-A291-69BB3CE5DDA2}" type="datetimeFigureOut">
              <a:rPr lang="hu-HU" smtClean="0"/>
              <a:t>2023.12.15.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A9831-5D30-494B-8D14-150834E7283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084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 hőkamera az infravörös tartományban működik, a „hőképet” 3 féle hősugárzás hozza létre. A 320*240 képpont 76 800 „hőmérséklet mérést” jelent egy kattintásra. A </a:t>
            </a:r>
            <a:r>
              <a:rPr lang="hu-HU" dirty="0" err="1"/>
              <a:t>hőkép</a:t>
            </a:r>
            <a:r>
              <a:rPr lang="hu-HU" dirty="0"/>
              <a:t> képpontjai hőmérsékleti adatokként is kiexportálhatók, pl. Excel munkalapra.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4391AA-3085-4C60-A376-B973B04F3EDA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8327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CF4FD9BC-E5CE-49E6-B5B2-609440839DEF}"/>
              </a:ext>
            </a:extLst>
          </p:cNvPr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E582727-79AD-4046-9DA0-705A08A5A8E9}"/>
              </a:ext>
            </a:extLst>
          </p:cNvPr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E5B66C0D-F349-47ED-899B-872E0965EDFE}"/>
              </a:ext>
            </a:extLst>
          </p:cNvPr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0F3350C-6598-423A-BAA3-2C568C923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32147-A8B1-427E-AF91-026BFFBECC88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A3E2F0-2636-4CC1-A34A-06C71CFF2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59721FA-23A9-49CF-898E-8F9324980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1151-8F53-4E03-ACB1-2988E15547E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5242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C61CC-17AE-4A1C-ACFE-3C0767118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8BE5A-FEEC-4C3E-B574-A4F768222C7D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13B78-E3DC-4289-B787-FA660E01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2AF65-B280-438A-AA58-94DC41D8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E7384-34DC-418B-97CA-CEE9316BC9C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249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797CFC45-2288-44C9-A630-9C326066A6A6}"/>
              </a:ext>
            </a:extLst>
          </p:cNvPr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E1797C6-6F22-4B99-A1D0-622BD4D90970}"/>
              </a:ext>
            </a:extLst>
          </p:cNvPr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513A650-4E84-4367-BB4A-5B1FDC94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47B2E-B28B-4C55-A39D-9610EB3CB509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9ED47A9-7323-4B0E-99D4-003B5CB75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0435C54-2538-46D9-B794-4BDD210B0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E3A19-21F2-4101-BD55-411D7433658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711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76718-7400-4C8F-B048-5FE9D58B8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9174F-9699-499C-BB72-CDBE715D0511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4026E-116C-459B-A1E5-CF4FC0799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962D1-4921-4D21-9FCB-C7498F6E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2ED46-6648-44F5-A9D3-975EB93A278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336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095225D6-65E3-4A68-8427-3B39911538ED}"/>
              </a:ext>
            </a:extLst>
          </p:cNvPr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1D5AC18-93CD-4754-84A8-5AC810B8F777}"/>
              </a:ext>
            </a:extLst>
          </p:cNvPr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0817B20F-5D58-4D93-A9FC-1164864B515B}"/>
              </a:ext>
            </a:extLst>
          </p:cNvPr>
          <p:cNvCxnSpPr/>
          <p:nvPr/>
        </p:nvCxnSpPr>
        <p:spPr>
          <a:xfrm>
            <a:off x="1208618" y="4343400"/>
            <a:ext cx="98742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9787FB1-A92E-4D59-87B1-FD9219DA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61B0A-C988-499A-8FAF-CB1D52415750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B6DDB5E-2210-452D-AA6A-83569071B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BB1243-E35F-4899-9666-7D0A01F87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FA3A1-CDE9-4FD0-9FAD-C5C93888194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403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D75F425-6DC0-4E27-B026-DB4CA58A6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C7153-2892-4884-BA81-C93A20E3614D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68E4AD-C538-4C90-898F-7B3ED09C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79DDE4-1967-4E6A-B87E-C5843DDAF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74CAC-1BDA-4797-B9FC-7C8A5CF4BC5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187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AE21C3E-C30E-423F-9132-2BEE8BF0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10683-F915-41B0-8D4E-3001FBE327F6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77700C8-3812-4DB1-A461-FDD00A996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EF86055-301A-4626-B838-2072210F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2CD5B-FF26-4B34-BB2D-E0836A60AF8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645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9B4D03B-81F9-4C7D-8772-2A2500870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338DB-263E-4646-903D-551018916180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5F2B3E0-99C4-4A00-A0A0-3CDF1C2C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556B50-0F83-4D6F-AEDC-2355DD10A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8E863-51F0-477C-9613-51B882CAA6F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686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648D5BB-6DD3-4AC3-BC2A-BAD6A85141F0}"/>
              </a:ext>
            </a:extLst>
          </p:cNvPr>
          <p:cNvSpPr/>
          <p:nvPr/>
        </p:nvSpPr>
        <p:spPr>
          <a:xfrm>
            <a:off x="4234" y="6400800"/>
            <a:ext cx="12187767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CE613F-6C6F-4521-B756-658BEC90290C}"/>
              </a:ext>
            </a:extLst>
          </p:cNvPr>
          <p:cNvSpPr/>
          <p:nvPr/>
        </p:nvSpPr>
        <p:spPr>
          <a:xfrm>
            <a:off x="1" y="6334125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578C0AAC-FF1B-492F-BBA7-4CAF03E1A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8A057-5B43-4E3C-A6DC-79D8CE265BA4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08E79D90-7416-4604-AB12-439EA503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797D7AB4-322A-4E15-BD84-B61BE28E2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E7614-4CE4-4ABA-A84D-DF2B7EBADF2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767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B9BFBC7-CAFF-4980-9F4D-4D7A0B86CEC7}"/>
              </a:ext>
            </a:extLst>
          </p:cNvPr>
          <p:cNvSpPr/>
          <p:nvPr/>
        </p:nvSpPr>
        <p:spPr>
          <a:xfrm>
            <a:off x="1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B6959B0-D9F0-4B26-AA29-566F03467E84}"/>
              </a:ext>
            </a:extLst>
          </p:cNvPr>
          <p:cNvSpPr/>
          <p:nvPr/>
        </p:nvSpPr>
        <p:spPr>
          <a:xfrm>
            <a:off x="404071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2C170094-49DB-454B-81CB-761AFD86E0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667" y="6459539"/>
            <a:ext cx="2618317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EAD3DC9A-6F7A-478E-A4A5-211800571917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14B8689E-678C-402A-A4A6-3AF9427ED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0600" y="6459539"/>
            <a:ext cx="4648200" cy="365125"/>
          </a:xfrm>
        </p:spPr>
        <p:txBody>
          <a:bodyPr/>
          <a:lstStyle>
            <a:lvl1pPr algn="l">
              <a:defRPr>
                <a:solidFill>
                  <a:srgbClr val="455F51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1FE66BF-DBB4-4765-96D6-ACD24CA0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55F51"/>
                </a:solidFill>
              </a:defRPr>
            </a:lvl1pPr>
          </a:lstStyle>
          <a:p>
            <a:pPr>
              <a:defRPr/>
            </a:pPr>
            <a:fld id="{2937D32D-54D1-4E23-8769-47C271B447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38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2849907-5395-44A8-9AC9-86DA6276283A}"/>
              </a:ext>
            </a:extLst>
          </p:cNvPr>
          <p:cNvSpPr/>
          <p:nvPr/>
        </p:nvSpPr>
        <p:spPr>
          <a:xfrm>
            <a:off x="1" y="4953000"/>
            <a:ext cx="12189884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AF605DD-AE5B-478D-9FA4-7FF8B32E84BD}"/>
              </a:ext>
            </a:extLst>
          </p:cNvPr>
          <p:cNvSpPr/>
          <p:nvPr/>
        </p:nvSpPr>
        <p:spPr>
          <a:xfrm>
            <a:off x="1" y="4914900"/>
            <a:ext cx="12189884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50198613-8662-4D90-A260-D36492378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8FB1-BA32-4737-806C-8E3A2A947363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2361FEB-2388-4038-A9C6-F3B2E5628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93248D4-89A1-4B4C-BE6F-A4B891B0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D7784-5F82-41EB-97EC-A6729D3ED10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995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E826D5-E0DD-4BB2-98D8-C29F32ECFA5B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2FABBD-45B8-423E-86B8-AD37B42D40A6}"/>
              </a:ext>
            </a:extLst>
          </p:cNvPr>
          <p:cNvSpPr/>
          <p:nvPr/>
        </p:nvSpPr>
        <p:spPr>
          <a:xfrm>
            <a:off x="0" y="6334126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322E3A-1D75-40BD-B92D-B8267D794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433" y="287339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4CECF77-0D7D-4FB4-895B-2ADE59D88F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96433" y="1846264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  <a:endParaRPr lang="en-US" alt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946B2-CB67-46A6-B506-57BA6AC8A6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6433" y="6459539"/>
            <a:ext cx="2472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1B5910D-84FD-4166-8726-796532D2F56F}" type="datetimeFigureOut">
              <a:rPr lang="hu-HU"/>
              <a:pPr>
                <a:defRPr/>
              </a:pPr>
              <a:t>2023.12.15.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E87F9-5838-4932-ABB4-55C140FA6B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87234" y="6459539"/>
            <a:ext cx="482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0C0D3-F20C-4A3D-B58C-EF631FFD7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99651" y="6459539"/>
            <a:ext cx="13123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94B06B5-A919-4BB7-BAE4-428A846B075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56E73D-011E-4966-B5CB-26CD53B149F6}"/>
              </a:ext>
            </a:extLst>
          </p:cNvPr>
          <p:cNvCxnSpPr/>
          <p:nvPr/>
        </p:nvCxnSpPr>
        <p:spPr>
          <a:xfrm>
            <a:off x="1193800" y="1738313"/>
            <a:ext cx="996738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27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Felhasználó\Desktop\Vágott Képek\IR0009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414" y="2620505"/>
            <a:ext cx="4319587" cy="264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C:\Users\Felhasználó\Desktop\Vágott Képek\IR000962 való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332657"/>
            <a:ext cx="2879725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 descr="C:\Users\Felhasználó\Desktop\Vágott Képek\IR000963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3" y="332657"/>
            <a:ext cx="2879725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C:\Users\Felhasználó\Desktop\Vágott Képek\IR00096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2620505"/>
            <a:ext cx="4319587" cy="264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zövegdoboz 3"/>
          <p:cNvSpPr txBox="1">
            <a:spLocks noChangeArrowheads="1"/>
          </p:cNvSpPr>
          <p:nvPr/>
        </p:nvSpPr>
        <p:spPr bwMode="auto">
          <a:xfrm>
            <a:off x="2112713" y="6334781"/>
            <a:ext cx="766603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hu-HU" altLang="hu-HU" sz="2800" kern="0" dirty="0">
                <a:solidFill>
                  <a:prstClr val="white"/>
                </a:solidFill>
              </a:rPr>
              <a:t>Párolgás - lecsapódás - párolgás</a:t>
            </a:r>
          </a:p>
          <a:p>
            <a:pPr>
              <a:defRPr/>
            </a:pPr>
            <a:endParaRPr lang="hu-HU" altLang="hu-HU" sz="2800" kern="0" dirty="0">
              <a:solidFill>
                <a:prstClr val="white"/>
              </a:solidFill>
            </a:endParaRPr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74AA09AA-2187-4CEA-891C-B3BDA554110A}"/>
              </a:ext>
            </a:extLst>
          </p:cNvPr>
          <p:cNvSpPr/>
          <p:nvPr/>
        </p:nvSpPr>
        <p:spPr>
          <a:xfrm>
            <a:off x="1776413" y="5327939"/>
            <a:ext cx="3572642" cy="981423"/>
          </a:xfrm>
          <a:prstGeom prst="rect">
            <a:avLst/>
          </a:prstGeom>
          <a:solidFill>
            <a:srgbClr val="FFD44B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hu-H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szobahőmérsékletű víz párolog a pohárban. A vízgőz lecsapódik a papírlapon, a papírlap felmelegszik.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4F9CD3B1-9667-469B-99E1-65820DE450B4}"/>
              </a:ext>
            </a:extLst>
          </p:cNvPr>
          <p:cNvSpPr/>
          <p:nvPr/>
        </p:nvSpPr>
        <p:spPr>
          <a:xfrm>
            <a:off x="5735960" y="5343670"/>
            <a:ext cx="4536504" cy="981423"/>
          </a:xfrm>
          <a:prstGeom prst="rect">
            <a:avLst/>
          </a:prstGeom>
          <a:solidFill>
            <a:srgbClr val="FFD44B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hu-H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Leemelve és megfordítva a papírlapot, az előző folyamatban lecsapódott víz elpárolog. Ehhez energia kell, a  papírlap lehűl ezen a részen.</a:t>
            </a:r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id="{000B706F-0A3D-4CBE-AB48-749F25BC3A98}"/>
              </a:ext>
            </a:extLst>
          </p:cNvPr>
          <p:cNvSpPr/>
          <p:nvPr/>
        </p:nvSpPr>
        <p:spPr>
          <a:xfrm>
            <a:off x="1732211" y="2488679"/>
            <a:ext cx="8712968" cy="1285416"/>
          </a:xfrm>
          <a:prstGeom prst="rect">
            <a:avLst/>
          </a:prstGeom>
          <a:solidFill>
            <a:srgbClr val="FFD44B"/>
          </a:solidFill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hu-HU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Halmazállapot változások! </a:t>
            </a:r>
          </a:p>
          <a:p>
            <a:pPr eaLnBrk="0" fontAlgn="base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hu-HU" b="1" dirty="0">
                <a:solidFill>
                  <a:srgbClr val="51C3F9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Gázból – folyékony: </a:t>
            </a:r>
            <a:r>
              <a:rPr lang="hu-H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lecsapódáskor </a:t>
            </a:r>
            <a:r>
              <a:rPr lang="hu-HU" dirty="0">
                <a:solidFill>
                  <a:srgbClr val="C00000"/>
                </a:solidFill>
                <a:highlight>
                  <a:srgbClr val="E6A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hőleadás</a:t>
            </a:r>
            <a:r>
              <a:rPr lang="hu-H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vízgőzből folyékony víz lesz. </a:t>
            </a:r>
            <a:r>
              <a:rPr lang="hu-H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HŐTERMELŐ</a:t>
            </a:r>
          </a:p>
          <a:p>
            <a:pPr eaLnBrk="0" fontAlgn="base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hu-HU" b="1" dirty="0">
                <a:solidFill>
                  <a:srgbClr val="51C3F9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Folyékonyból – gáz: </a:t>
            </a:r>
            <a:r>
              <a:rPr lang="hu-H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párolgás </a:t>
            </a:r>
            <a:r>
              <a:rPr lang="hu-HU" dirty="0">
                <a:solidFill>
                  <a:srgbClr val="FF0000"/>
                </a:solidFill>
                <a:highlight>
                  <a:srgbClr val="E6A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hőfelvétel</a:t>
            </a:r>
            <a:r>
              <a:rPr lang="hu-HU" dirty="0">
                <a:solidFill>
                  <a:prstClr val="black"/>
                </a:solidFill>
                <a:highlight>
                  <a:srgbClr val="E6A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hatására, vízből vízgőz lesz. </a:t>
            </a:r>
            <a:r>
              <a:rPr lang="hu-H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HŐELNYELŐ</a:t>
            </a:r>
          </a:p>
        </p:txBody>
      </p:sp>
    </p:spTree>
    <p:extLst>
      <p:ext uri="{BB962C8B-B14F-4D97-AF65-F5344CB8AC3E}">
        <p14:creationId xmlns:p14="http://schemas.microsoft.com/office/powerpoint/2010/main" val="3812960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3351808" y="1968076"/>
            <a:ext cx="1050624" cy="35492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Folyamatábra: Másik feldolgozás 8"/>
          <p:cNvSpPr/>
          <p:nvPr/>
        </p:nvSpPr>
        <p:spPr>
          <a:xfrm>
            <a:off x="7573323" y="2213979"/>
            <a:ext cx="1129251" cy="309634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3651247" y="3042071"/>
            <a:ext cx="513410" cy="16110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wordArtVert" wrap="square" rtlCol="0">
            <a:spAutoFit/>
          </a:bodyPr>
          <a:lstStyle/>
          <a:p>
            <a:r>
              <a:rPr lang="hu-HU" b="1" spc="-300" dirty="0">
                <a:solidFill>
                  <a:srgbClr val="C22F02"/>
                </a:solidFill>
              </a:rPr>
              <a:t>TÁRGY</a:t>
            </a:r>
          </a:p>
        </p:txBody>
      </p:sp>
      <p:sp>
        <p:nvSpPr>
          <p:cNvPr id="18" name="Szövegdoboz 3"/>
          <p:cNvSpPr txBox="1">
            <a:spLocks noChangeArrowheads="1"/>
          </p:cNvSpPr>
          <p:nvPr/>
        </p:nvSpPr>
        <p:spPr bwMode="auto">
          <a:xfrm>
            <a:off x="2111417" y="6268122"/>
            <a:ext cx="76660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hu-HU" altLang="hu-HU" sz="3600" kern="0" dirty="0">
                <a:solidFill>
                  <a:schemeClr val="bg1"/>
                </a:solidFill>
              </a:rPr>
              <a:t>Hőkép létrejötte </a:t>
            </a:r>
          </a:p>
        </p:txBody>
      </p:sp>
      <p:sp>
        <p:nvSpPr>
          <p:cNvPr id="19" name="Szövegdoboz 18"/>
          <p:cNvSpPr txBox="1"/>
          <p:nvPr/>
        </p:nvSpPr>
        <p:spPr>
          <a:xfrm>
            <a:off x="7922326" y="2415105"/>
            <a:ext cx="513410" cy="25565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wordArtVert" wrap="square" rtlCol="0">
            <a:spAutoFit/>
          </a:bodyPr>
          <a:lstStyle/>
          <a:p>
            <a:r>
              <a:rPr lang="hu-HU" b="1" spc="-300" dirty="0">
                <a:solidFill>
                  <a:schemeClr val="accent2">
                    <a:lumMod val="50000"/>
                  </a:schemeClr>
                </a:solidFill>
              </a:rPr>
              <a:t>HŐKAMERA</a:t>
            </a:r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31668146-F03E-4230-BBA5-B9B4BA2C07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14" t="3914" r="13910"/>
          <a:stretch/>
        </p:blipFill>
        <p:spPr bwMode="auto">
          <a:xfrm>
            <a:off x="8851115" y="2492588"/>
            <a:ext cx="1296144" cy="265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Táblázat 16">
            <a:extLst>
              <a:ext uri="{FF2B5EF4-FFF2-40B4-BE49-F238E27FC236}">
                <a16:creationId xmlns:a16="http://schemas.microsoft.com/office/drawing/2014/main" id="{B1B3D041-8B2C-4659-9A34-8DB7BB76557F}"/>
              </a:ext>
            </a:extLst>
          </p:cNvPr>
          <p:cNvGraphicFramePr>
            <a:graphicFrameLocks noGrp="1"/>
          </p:cNvGraphicFramePr>
          <p:nvPr/>
        </p:nvGraphicFramePr>
        <p:xfrm>
          <a:off x="6919894" y="341065"/>
          <a:ext cx="3749842" cy="1475740"/>
        </p:xfrm>
        <a:graphic>
          <a:graphicData uri="http://schemas.openxmlformats.org/drawingml/2006/table">
            <a:tbl>
              <a:tblPr firstRow="1" firstCol="1" bandRow="1">
                <a:tableStyleId>{EB9631B5-78F2-41C9-869B-9F39066F8104}</a:tableStyleId>
              </a:tblPr>
              <a:tblGrid>
                <a:gridCol w="1788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1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FLUKE Ti 32</a:t>
                      </a:r>
                    </a:p>
                  </a:txBody>
                  <a:tcPr marL="68599" marR="68599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Hőmérséklet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9" marR="6859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-20°C… +620°C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9" marR="6859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Képméret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9" marR="6859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320x240 képpont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9" marR="6859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Hőérzékenység 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9" marR="6859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0,05</a:t>
                      </a:r>
                      <a:r>
                        <a:rPr lang="hu-HU" sz="18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dirty="0">
                          <a:effectLst/>
                        </a:rPr>
                        <a:t>°C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9" marR="6859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" name="Nyíl: jobbra mutató 19">
            <a:extLst>
              <a:ext uri="{FF2B5EF4-FFF2-40B4-BE49-F238E27FC236}">
                <a16:creationId xmlns:a16="http://schemas.microsoft.com/office/drawing/2014/main" id="{FED702CA-F19C-47B9-B0FB-D2CDE3D3FE03}"/>
              </a:ext>
            </a:extLst>
          </p:cNvPr>
          <p:cNvSpPr/>
          <p:nvPr/>
        </p:nvSpPr>
        <p:spPr>
          <a:xfrm>
            <a:off x="4501777" y="3693361"/>
            <a:ext cx="2885323" cy="656026"/>
          </a:xfrm>
          <a:prstGeom prst="rightArrow">
            <a:avLst/>
          </a:prstGeom>
          <a:solidFill>
            <a:srgbClr val="FFD4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Hősugárzás</a:t>
            </a:r>
          </a:p>
        </p:txBody>
      </p:sp>
      <p:sp>
        <p:nvSpPr>
          <p:cNvPr id="25" name="Nyíl: jobbra mutató 24">
            <a:extLst>
              <a:ext uri="{FF2B5EF4-FFF2-40B4-BE49-F238E27FC236}">
                <a16:creationId xmlns:a16="http://schemas.microsoft.com/office/drawing/2014/main" id="{0D565F2A-D149-4852-BA01-641AEDC5C9A4}"/>
              </a:ext>
            </a:extLst>
          </p:cNvPr>
          <p:cNvSpPr/>
          <p:nvPr/>
        </p:nvSpPr>
        <p:spPr>
          <a:xfrm rot="9260075">
            <a:off x="4389438" y="1682383"/>
            <a:ext cx="2495258" cy="508404"/>
          </a:xfrm>
          <a:prstGeom prst="rightArrow">
            <a:avLst/>
          </a:prstGeom>
          <a:solidFill>
            <a:srgbClr val="FFD4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Hősugárzás</a:t>
            </a:r>
          </a:p>
        </p:txBody>
      </p:sp>
      <p:sp>
        <p:nvSpPr>
          <p:cNvPr id="26" name="Nyíl: jobbra mutató 25">
            <a:extLst>
              <a:ext uri="{FF2B5EF4-FFF2-40B4-BE49-F238E27FC236}">
                <a16:creationId xmlns:a16="http://schemas.microsoft.com/office/drawing/2014/main" id="{DC328AC3-EF37-4E76-89D4-379A1E96694F}"/>
              </a:ext>
            </a:extLst>
          </p:cNvPr>
          <p:cNvSpPr/>
          <p:nvPr/>
        </p:nvSpPr>
        <p:spPr>
          <a:xfrm rot="767073">
            <a:off x="4486962" y="2803264"/>
            <a:ext cx="2914952" cy="533225"/>
          </a:xfrm>
          <a:prstGeom prst="rightArrow">
            <a:avLst/>
          </a:prstGeom>
          <a:solidFill>
            <a:srgbClr val="FFD4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Hő sugárzás-visszaverődés</a:t>
            </a:r>
          </a:p>
        </p:txBody>
      </p:sp>
      <p:sp>
        <p:nvSpPr>
          <p:cNvPr id="27" name="Nyíl: jobbra mutató 26">
            <a:extLst>
              <a:ext uri="{FF2B5EF4-FFF2-40B4-BE49-F238E27FC236}">
                <a16:creationId xmlns:a16="http://schemas.microsoft.com/office/drawing/2014/main" id="{A6C6AD36-38A4-47CF-B53B-EA240B93563F}"/>
              </a:ext>
            </a:extLst>
          </p:cNvPr>
          <p:cNvSpPr/>
          <p:nvPr/>
        </p:nvSpPr>
        <p:spPr>
          <a:xfrm>
            <a:off x="1600980" y="4450678"/>
            <a:ext cx="1708265" cy="586365"/>
          </a:xfrm>
          <a:prstGeom prst="rightArrow">
            <a:avLst/>
          </a:prstGeom>
          <a:solidFill>
            <a:srgbClr val="FFD4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Hősugárzás</a:t>
            </a:r>
          </a:p>
        </p:txBody>
      </p:sp>
      <p:sp>
        <p:nvSpPr>
          <p:cNvPr id="28" name="Nyíl: jobbra mutató 27">
            <a:extLst>
              <a:ext uri="{FF2B5EF4-FFF2-40B4-BE49-F238E27FC236}">
                <a16:creationId xmlns:a16="http://schemas.microsoft.com/office/drawing/2014/main" id="{803DEE26-F347-4966-994E-7413FF0EB579}"/>
              </a:ext>
            </a:extLst>
          </p:cNvPr>
          <p:cNvSpPr/>
          <p:nvPr/>
        </p:nvSpPr>
        <p:spPr>
          <a:xfrm>
            <a:off x="4501776" y="4375633"/>
            <a:ext cx="2885323" cy="648072"/>
          </a:xfrm>
          <a:prstGeom prst="rightArrow">
            <a:avLst/>
          </a:prstGeom>
          <a:solidFill>
            <a:srgbClr val="FFD4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Hősugárzás-áteresztés</a:t>
            </a:r>
          </a:p>
        </p:txBody>
      </p:sp>
    </p:spTree>
    <p:extLst>
      <p:ext uri="{BB962C8B-B14F-4D97-AF65-F5344CB8AC3E}">
        <p14:creationId xmlns:p14="http://schemas.microsoft.com/office/powerpoint/2010/main" val="365018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5" grpId="0" animBg="1"/>
      <p:bldP spid="26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149</Words>
  <Application>Microsoft Office PowerPoint</Application>
  <PresentationFormat>Szélesvásznú</PresentationFormat>
  <Paragraphs>23</Paragraphs>
  <Slides>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Retrospektív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Dr. Németh László</dc:creator>
  <cp:lastModifiedBy>Dr. Németh László</cp:lastModifiedBy>
  <cp:revision>4</cp:revision>
  <dcterms:created xsi:type="dcterms:W3CDTF">2023-12-15T05:32:19Z</dcterms:created>
  <dcterms:modified xsi:type="dcterms:W3CDTF">2023-12-15T05:50:20Z</dcterms:modified>
</cp:coreProperties>
</file>