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4"/>
    <p:sldMasterId id="2147483733" r:id="rId5"/>
    <p:sldMasterId id="2147483888" r:id="rId6"/>
    <p:sldMasterId id="2147483747" r:id="rId7"/>
    <p:sldMasterId id="2147483906" r:id="rId8"/>
  </p:sldMasterIdLst>
  <p:notesMasterIdLst>
    <p:notesMasterId r:id="rId26"/>
  </p:notesMasterIdLst>
  <p:handoutMasterIdLst>
    <p:handoutMasterId r:id="rId27"/>
  </p:handoutMasterIdLst>
  <p:sldIdLst>
    <p:sldId id="259" r:id="rId9"/>
    <p:sldId id="350" r:id="rId10"/>
    <p:sldId id="371" r:id="rId11"/>
    <p:sldId id="352" r:id="rId12"/>
    <p:sldId id="379" r:id="rId13"/>
    <p:sldId id="375" r:id="rId14"/>
    <p:sldId id="373" r:id="rId15"/>
    <p:sldId id="374" r:id="rId16"/>
    <p:sldId id="354" r:id="rId17"/>
    <p:sldId id="331" r:id="rId18"/>
    <p:sldId id="355" r:id="rId19"/>
    <p:sldId id="358" r:id="rId20"/>
    <p:sldId id="367" r:id="rId21"/>
    <p:sldId id="332" r:id="rId22"/>
    <p:sldId id="335" r:id="rId23"/>
    <p:sldId id="370" r:id="rId24"/>
    <p:sldId id="345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9pPr>
  </p:defaultTextStyle>
  <p:extLst>
    <p:ext uri="{521415D9-36F7-43E2-AB2F-B90AF26B5E84}">
      <p14:sectionLst xmlns:p14="http://schemas.microsoft.com/office/powerpoint/2010/main">
        <p14:section name="Névtelen szakasz" id="{CF35CC53-1E95-40CA-A959-95294CD67E34}">
          <p14:sldIdLst>
            <p14:sldId id="259"/>
            <p14:sldId id="350"/>
            <p14:sldId id="371"/>
            <p14:sldId id="352"/>
            <p14:sldId id="379"/>
            <p14:sldId id="375"/>
            <p14:sldId id="373"/>
            <p14:sldId id="374"/>
            <p14:sldId id="354"/>
            <p14:sldId id="331"/>
            <p14:sldId id="355"/>
            <p14:sldId id="358"/>
            <p14:sldId id="367"/>
            <p14:sldId id="332"/>
            <p14:sldId id="335"/>
            <p14:sldId id="370"/>
            <p14:sldId id="345"/>
          </p14:sldIdLst>
        </p14:section>
        <p14:section name="Illusztált háttér" id="{13D7CF6E-466D-4A11-A41A-4DFD0780E8D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ílvási Anett" initials="SA" lastIdx="2" clrIdx="0">
    <p:extLst>
      <p:ext uri="{19B8F6BF-5375-455C-9EA6-DF929625EA0E}">
        <p15:presenceInfo xmlns:p15="http://schemas.microsoft.com/office/powerpoint/2012/main" userId="S::szilvasi.anett@newlandmediahungary.onmicrosoft.com::4a3e4efb-404e-43e9-8216-09122230d7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E7E"/>
    <a:srgbClr val="B3268A"/>
    <a:srgbClr val="657786"/>
    <a:srgbClr val="6BC5D1"/>
    <a:srgbClr val="FFFFFF"/>
    <a:srgbClr val="AF2790"/>
    <a:srgbClr val="FAA842"/>
    <a:srgbClr val="AAB8C2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7E5"/>
          </a:solidFill>
        </a:fill>
      </a:tcStyle>
    </a:wholeTbl>
    <a:band2H>
      <a:tcTxStyle/>
      <a:tcStyle>
        <a:tcBdr/>
        <a:fill>
          <a:solidFill>
            <a:srgbClr val="E6F3F2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2"/>
          </a:solidFill>
        </a:fill>
      </a:tcStyle>
    </a:wholeTbl>
    <a:band2H>
      <a:tcTxStyle/>
      <a:tcStyle>
        <a:tcBdr/>
        <a:fill>
          <a:solidFill>
            <a:srgbClr val="E6E8EA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CE"/>
          </a:solidFill>
        </a:fill>
      </a:tcStyle>
    </a:wholeTbl>
    <a:band2H>
      <a:tcTxStyle/>
      <a:tcStyle>
        <a:tcBdr/>
        <a:fill>
          <a:solidFill>
            <a:srgbClr val="E6E7E8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0968" autoAdjust="0"/>
  </p:normalViewPr>
  <p:slideViewPr>
    <p:cSldViewPr snapToGrid="0">
      <p:cViewPr varScale="1">
        <p:scale>
          <a:sx n="77" d="100"/>
          <a:sy n="77" d="100"/>
        </p:scale>
        <p:origin x="69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75"/>
    </p:cViewPr>
  </p:sorterViewPr>
  <p:notesViewPr>
    <p:cSldViewPr snapToGrid="0">
      <p:cViewPr varScale="1">
        <p:scale>
          <a:sx n="123" d="100"/>
          <a:sy n="123" d="100"/>
        </p:scale>
        <p:origin x="395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83552055992985E-2"/>
          <c:y val="5.5555555555555552E-2"/>
          <c:w val="0.87986089238845144"/>
          <c:h val="0.847314814814814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2D2E7E"/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A97-435F-9CCA-DB5065C23D7C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2D2E7E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A97-435F-9CCA-DB5065C23D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2D2E7E"/>
                    </a:solidFill>
                    <a:latin typeface="+mj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Munka1!$B$20:$E$20</c:f>
              <c:strCache>
                <c:ptCount val="4"/>
                <c:pt idx="0">
                  <c:v>&lt;100eFt</c:v>
                </c:pt>
                <c:pt idx="1">
                  <c:v>100-150eFt</c:v>
                </c:pt>
                <c:pt idx="2">
                  <c:v>150-200eFt</c:v>
                </c:pt>
                <c:pt idx="3">
                  <c:v>&gt;200eFt</c:v>
                </c:pt>
              </c:strCache>
            </c:strRef>
          </c:cat>
          <c:val>
            <c:numRef>
              <c:f>Munka1!$B$21:$E$21</c:f>
              <c:numCache>
                <c:formatCode>0%</c:formatCode>
                <c:ptCount val="4"/>
                <c:pt idx="0">
                  <c:v>4.6070460704607047E-2</c:v>
                </c:pt>
                <c:pt idx="1">
                  <c:v>0.2032520325203252</c:v>
                </c:pt>
                <c:pt idx="2">
                  <c:v>0.41734417344173441</c:v>
                </c:pt>
                <c:pt idx="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7-435F-9CCA-DB5065C23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318176"/>
        <c:axId val="689317096"/>
      </c:barChart>
      <c:catAx>
        <c:axId val="68931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D2E7E"/>
                </a:solidFill>
                <a:latin typeface="+mj-lt"/>
                <a:ea typeface="+mn-ea"/>
                <a:cs typeface="+mn-cs"/>
              </a:defRPr>
            </a:pPr>
            <a:endParaRPr lang="hu-HU"/>
          </a:p>
        </c:txPr>
        <c:crossAx val="689317096"/>
        <c:crosses val="autoZero"/>
        <c:auto val="1"/>
        <c:lblAlgn val="ctr"/>
        <c:lblOffset val="100"/>
        <c:noMultiLvlLbl val="0"/>
      </c:catAx>
      <c:valAx>
        <c:axId val="68931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D2E7E"/>
                </a:solidFill>
                <a:latin typeface="+mj-lt"/>
                <a:ea typeface="+mn-ea"/>
                <a:cs typeface="+mn-cs"/>
              </a:defRPr>
            </a:pPr>
            <a:endParaRPr lang="hu-HU"/>
          </a:p>
        </c:txPr>
        <c:crossAx val="68931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Munka1!$B$10</c:f>
              <c:strCache>
                <c:ptCount val="1"/>
                <c:pt idx="0">
                  <c:v>havi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2D2E7E"/>
              </a:solidFill>
              <a:ln>
                <a:solidFill>
                  <a:srgbClr val="2D2E7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68-4B82-A8C3-2C8C5C17D1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2D2E7E"/>
                    </a:solidFill>
                    <a:latin typeface="+mj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Munka1!$A$11:$A$16</c:f>
              <c:strCache>
                <c:ptCount val="6"/>
                <c:pt idx="0">
                  <c:v>2019.</c:v>
                </c:pt>
                <c:pt idx="1">
                  <c:v>2020.</c:v>
                </c:pt>
                <c:pt idx="2">
                  <c:v>2021.</c:v>
                </c:pt>
                <c:pt idx="3">
                  <c:v>2022.</c:v>
                </c:pt>
                <c:pt idx="4">
                  <c:v>2023.</c:v>
                </c:pt>
                <c:pt idx="5">
                  <c:v>2024.</c:v>
                </c:pt>
              </c:strCache>
            </c:strRef>
          </c:cat>
          <c:val>
            <c:numRef>
              <c:f>Munka1!$B$11:$B$16</c:f>
              <c:numCache>
                <c:formatCode>#,##0</c:formatCode>
                <c:ptCount val="6"/>
                <c:pt idx="0">
                  <c:v>138514.6</c:v>
                </c:pt>
                <c:pt idx="1">
                  <c:v>133294.20000000001</c:v>
                </c:pt>
                <c:pt idx="2">
                  <c:v>147858.20000000001</c:v>
                </c:pt>
                <c:pt idx="3">
                  <c:v>170125</c:v>
                </c:pt>
                <c:pt idx="4">
                  <c:v>199358.4</c:v>
                </c:pt>
                <c:pt idx="5">
                  <c:v>226565.2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8-4B82-A8C3-2C8C5C17D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8598352"/>
        <c:axId val="608601952"/>
      </c:barChart>
      <c:catAx>
        <c:axId val="60859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2D2E7E"/>
                </a:solidFill>
                <a:latin typeface="+mj-lt"/>
                <a:ea typeface="+mn-ea"/>
                <a:cs typeface="+mn-cs"/>
              </a:defRPr>
            </a:pPr>
            <a:endParaRPr lang="hu-HU"/>
          </a:p>
        </c:txPr>
        <c:crossAx val="608601952"/>
        <c:crosses val="autoZero"/>
        <c:auto val="1"/>
        <c:lblAlgn val="ctr"/>
        <c:lblOffset val="100"/>
        <c:noMultiLvlLbl val="0"/>
      </c:catAx>
      <c:valAx>
        <c:axId val="60860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2D2E7E"/>
                </a:solidFill>
                <a:latin typeface="+mj-lt"/>
                <a:ea typeface="+mn-ea"/>
                <a:cs typeface="+mn-cs"/>
              </a:defRPr>
            </a:pPr>
            <a:endParaRPr lang="hu-HU"/>
          </a:p>
        </c:txPr>
        <c:crossAx val="60859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féléves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2D2E7E"/>
              </a:solidFill>
              <a:ln>
                <a:solidFill>
                  <a:srgbClr val="2D2E7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38-4AD5-876E-F1074D6980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2D2E7E"/>
                    </a:solidFill>
                    <a:latin typeface="+mj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2019.</c:v>
                </c:pt>
                <c:pt idx="1">
                  <c:v>2020.</c:v>
                </c:pt>
                <c:pt idx="2">
                  <c:v>2021.</c:v>
                </c:pt>
                <c:pt idx="3">
                  <c:v>2022.</c:v>
                </c:pt>
                <c:pt idx="4">
                  <c:v>2023.</c:v>
                </c:pt>
                <c:pt idx="5">
                  <c:v>2024.</c:v>
                </c:pt>
              </c:strCache>
            </c:strRef>
          </c:cat>
          <c:val>
            <c:numRef>
              <c:f>Munka1!$B$2:$B$7</c:f>
              <c:numCache>
                <c:formatCode>#,##0</c:formatCode>
                <c:ptCount val="6"/>
                <c:pt idx="0">
                  <c:v>692573</c:v>
                </c:pt>
                <c:pt idx="1">
                  <c:v>666471</c:v>
                </c:pt>
                <c:pt idx="2">
                  <c:v>739291</c:v>
                </c:pt>
                <c:pt idx="3">
                  <c:v>850625</c:v>
                </c:pt>
                <c:pt idx="4">
                  <c:v>996792</c:v>
                </c:pt>
                <c:pt idx="5">
                  <c:v>1132826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8-4AD5-876E-F1074D698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8598352"/>
        <c:axId val="608601952"/>
      </c:barChart>
      <c:catAx>
        <c:axId val="60859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D2E7E"/>
                </a:solidFill>
                <a:latin typeface="+mj-lt"/>
                <a:ea typeface="+mn-ea"/>
                <a:cs typeface="+mn-cs"/>
              </a:defRPr>
            </a:pPr>
            <a:endParaRPr lang="hu-HU"/>
          </a:p>
        </c:txPr>
        <c:crossAx val="608601952"/>
        <c:crosses val="autoZero"/>
        <c:auto val="1"/>
        <c:lblAlgn val="ctr"/>
        <c:lblOffset val="100"/>
        <c:noMultiLvlLbl val="0"/>
      </c:catAx>
      <c:valAx>
        <c:axId val="60860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D2E7E"/>
                </a:solidFill>
                <a:latin typeface="+mj-lt"/>
                <a:ea typeface="+mn-ea"/>
                <a:cs typeface="+mn-cs"/>
              </a:defRPr>
            </a:pPr>
            <a:endParaRPr lang="hu-HU"/>
          </a:p>
        </c:txPr>
        <c:crossAx val="60859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FCC0F5E-BA6A-4B00-8731-9D6321785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795C7E9-7AA8-462F-93D2-01EC427ED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E273F-8412-4BBD-A814-0D50B1E561EE}" type="datetimeFigureOut">
              <a:rPr lang="hu-HU" smtClean="0"/>
              <a:t>2024. 11. 20.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DA5D3CF-CE4D-4438-9659-303C295639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55F0670-BB29-430F-8E7F-33026BF3BE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9DCA2-F6FE-4092-B428-3C39F433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454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9" name="Shape 1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2577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Montserrat" panose="020B0604020202020204" charset="-18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FA80DD-7796-47B5-BD2E-4D9C3BB844C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3198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Pénzügyi tájoló</a:t>
            </a:r>
          </a:p>
        </p:txBody>
      </p:sp>
    </p:spTree>
    <p:extLst>
      <p:ext uri="{BB962C8B-B14F-4D97-AF65-F5344CB8AC3E}">
        <p14:creationId xmlns:p14="http://schemas.microsoft.com/office/powerpoint/2010/main" val="2311089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Pénzügyi tájoló</a:t>
            </a:r>
          </a:p>
        </p:txBody>
      </p:sp>
    </p:spTree>
    <p:extLst>
      <p:ext uri="{BB962C8B-B14F-4D97-AF65-F5344CB8AC3E}">
        <p14:creationId xmlns:p14="http://schemas.microsoft.com/office/powerpoint/2010/main" val="2436115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657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6594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8843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117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573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1793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0944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968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914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5883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4346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Mentimeter4</a:t>
            </a:r>
          </a:p>
        </p:txBody>
      </p:sp>
    </p:spTree>
    <p:extLst>
      <p:ext uri="{BB962C8B-B14F-4D97-AF65-F5344CB8AC3E}">
        <p14:creationId xmlns:p14="http://schemas.microsoft.com/office/powerpoint/2010/main" val="311978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8358" y="3144982"/>
            <a:ext cx="8068074" cy="8936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  <a:latin typeface="+mj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375497A0-9782-4FFD-B073-2034612CE18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23875" y="5878601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cap="none" baseline="0">
                <a:solidFill>
                  <a:schemeClr val="accent3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Szerző / előadó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878E434-4F23-4C18-AB90-D2E7082A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7900157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039661"/>
            <a:ext cx="11151466" cy="1097606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2575689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7343029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378526"/>
            <a:ext cx="11151466" cy="758739"/>
          </a:xfrm>
        </p:spPr>
        <p:txBody>
          <a:bodyPr>
            <a:normAutofit/>
          </a:bodyPr>
          <a:lstStyle>
            <a:lvl1pPr algn="l">
              <a:defRPr sz="36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2582619"/>
            <a:ext cx="11152186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  <a:latin typeface="+mj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  <p:sp>
        <p:nvSpPr>
          <p:cNvPr id="6" name="Élőláb helye 3">
            <a:extLst>
              <a:ext uri="{FF2B5EF4-FFF2-40B4-BE49-F238E27FC236}">
                <a16:creationId xmlns:a16="http://schemas.microsoft.com/office/drawing/2014/main" id="{84C7627F-897C-4EFA-9F0B-C6A507AC5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061906"/>
            <a:ext cx="11160126" cy="19369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1000" b="0" baseline="0">
                <a:solidFill>
                  <a:schemeClr val="accent6"/>
                </a:solidFill>
                <a:effectLst/>
                <a:latin typeface="+mn-lt"/>
                <a:cs typeface="Montserrat" panose="020B0604020202020204" charset="-18"/>
              </a:defRPr>
            </a:lvl1pPr>
          </a:lstStyle>
          <a:p>
            <a:r>
              <a:rPr lang="hu-HU"/>
              <a:t>www.diakhitel.hu | © Diákhitel Központ Zrt. Minden jog fenntartva 2018.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822234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806057"/>
            <a:ext cx="11151465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accent4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accent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1744540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3327545-FE22-4E7B-8E30-DFC548C369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03D6A65B-2A9B-401D-B71C-9B5C1C2A8E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1205515"/>
            <a:ext cx="11160125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96497DB-D14B-4A58-9FF8-CD943CEE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248856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 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3327545-FE22-4E7B-8E30-DFC548C369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03D6A65B-2A9B-401D-B71C-9B5C1C2A8E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1205515"/>
            <a:ext cx="11160125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96497DB-D14B-4A58-9FF8-CD943CEE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5016447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/ Áb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3327545-FE22-4E7B-8E30-DFC548C369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1D271DD4-6F48-4ED8-BA1D-D992A4CC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4" name="Tartalom helye 3">
            <a:extLst>
              <a:ext uri="{FF2B5EF4-FFF2-40B4-BE49-F238E27FC236}">
                <a16:creationId xmlns:a16="http://schemas.microsoft.com/office/drawing/2014/main" id="{64FC7E13-3807-47AC-B74E-9E41157822D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3876" y="1601786"/>
            <a:ext cx="11152187" cy="4348164"/>
          </a:xfrm>
        </p:spPr>
        <p:txBody>
          <a:bodyPr lIns="0" tIns="0" rIns="0" bIns="0" numCol="1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Tartalom beszúrása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27090556-10F7-4927-8BC0-F6B5330DAB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1205515"/>
            <a:ext cx="11160125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00226218"/>
      </p:ext>
    </p:extLst>
  </p:cSld>
  <p:clrMapOvr>
    <a:masterClrMapping/>
  </p:clrMapOvr>
  <p:transition spd="med"/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A5B91F-F3B5-42BA-A38F-380C571D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0071" y="6557447"/>
            <a:ext cx="1025991" cy="18466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97C21AB-E3EA-49E7-A872-36BBDE1F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705059"/>
            <a:ext cx="11144250" cy="4244891"/>
          </a:xfrm>
        </p:spPr>
        <p:txBody>
          <a:bodyPr/>
          <a:lstStyle>
            <a:lvl1pPr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5BA001EE-02B5-4914-8BC7-C2BDD8A675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1205515"/>
            <a:ext cx="11160125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0877948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A5B91F-F3B5-42BA-A38F-380C571D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71E18022-289C-485E-8088-DC6638D9D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705058"/>
            <a:ext cx="11152188" cy="4233779"/>
          </a:xfrm>
        </p:spPr>
        <p:txBody>
          <a:bodyPr/>
          <a:lstStyle>
            <a:lvl1pPr marL="342900" indent="-342900">
              <a:buFont typeface="+mj-lt"/>
              <a:buAutoNum type="arabicParenR"/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 marL="796925" indent="-342900">
              <a:buFont typeface="+mj-lt"/>
              <a:buAutoNum type="alphaLcPeriod"/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id="{281F9D1F-5B2A-48D7-A029-8CBCD16C3C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1205515"/>
            <a:ext cx="11160125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0790903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A5B91F-F3B5-42BA-A38F-380C571D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A0F630D-8B55-4F06-A1FE-803B94C2CEF7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515936" y="2048826"/>
            <a:ext cx="5508000" cy="3901124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600" cap="none"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4"/>
              </a:buClr>
              <a:buFont typeface="Montserrat" panose="00000500000000000000" pitchFamily="2" charset="-18"/>
              <a:buChar char="–"/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C5623D5B-F5E9-446A-92DF-02247ECE4F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6" y="1639857"/>
            <a:ext cx="5508000" cy="40897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numCol="1" spcCol="38100" anchor="ctr"/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1.cím</a:t>
            </a:r>
            <a:endParaRPr lang="hu-HU" dirty="0"/>
          </a:p>
        </p:txBody>
      </p:sp>
      <p:sp>
        <p:nvSpPr>
          <p:cNvPr id="10" name="Szöveg helye 4">
            <a:extLst>
              <a:ext uri="{FF2B5EF4-FFF2-40B4-BE49-F238E27FC236}">
                <a16:creationId xmlns:a16="http://schemas.microsoft.com/office/drawing/2014/main" id="{E0AADC47-92B3-4ABE-8133-FE6BF47EA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62" y="1639855"/>
            <a:ext cx="5508000" cy="40897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2.cím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53480917-D305-4095-BDFB-4D0082E55361}"/>
              </a:ext>
            </a:extLst>
          </p:cNvPr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6171883" y="2048826"/>
            <a:ext cx="5508000" cy="3901124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4"/>
              </a:buClr>
              <a:buFont typeface="Montserrat" panose="00000500000000000000" pitchFamily="2" charset="-18"/>
              <a:buChar char="–"/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02135930-8267-45B3-B66A-F80128AAA6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1205515"/>
            <a:ext cx="11160125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657203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A5B91F-F3B5-42BA-A38F-380C571D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A0F630D-8B55-4F06-A1FE-803B94C2CEF7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515936" y="2038158"/>
            <a:ext cx="3528000" cy="3911791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600" cap="none"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4"/>
              </a:buClr>
              <a:buFont typeface="Montserrat" panose="00000500000000000000" pitchFamily="2" charset="-18"/>
              <a:buChar char="–"/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C5623D5B-F5E9-446A-92DF-02247ECE4F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6" y="1628775"/>
            <a:ext cx="3528000" cy="409384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1. cím</a:t>
            </a:r>
            <a:endParaRPr lang="hu-HU" dirty="0"/>
          </a:p>
        </p:txBody>
      </p:sp>
      <p:sp>
        <p:nvSpPr>
          <p:cNvPr id="10" name="Szöveg helye 4">
            <a:extLst>
              <a:ext uri="{FF2B5EF4-FFF2-40B4-BE49-F238E27FC236}">
                <a16:creationId xmlns:a16="http://schemas.microsoft.com/office/drawing/2014/main" id="{E0AADC47-92B3-4ABE-8133-FE6BF47EA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8062" y="1628775"/>
            <a:ext cx="3528000" cy="409384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3. cím</a:t>
            </a:r>
            <a:endParaRPr lang="hu-HU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53480917-D305-4095-BDFB-4D0082E55361}"/>
              </a:ext>
            </a:extLst>
          </p:cNvPr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8148062" y="2038158"/>
            <a:ext cx="3528000" cy="3911791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latin typeface="+mn-lt"/>
                <a:ea typeface="Montserrat" panose="00000500000000000000" pitchFamily="50" charset="-18"/>
                <a:cs typeface="Montserrat" panose="00000500000000000000" pitchFamily="50" charset="-18"/>
                <a:sym typeface="Montserrat"/>
              </a:defRPr>
            </a:lvl1pPr>
            <a:lvl2pPr marL="718457" indent="-261257" defTabSz="914400">
              <a:buClr>
                <a:schemeClr val="accent4"/>
              </a:buClr>
              <a:buFont typeface="Montserrat" panose="00000500000000000000" pitchFamily="2" charset="-18"/>
              <a:buChar char="–"/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D07DF4B3-8CC5-4C8C-B803-D5DB4FC4000B}"/>
              </a:ext>
            </a:extLst>
          </p:cNvPr>
          <p:cNvSpPr txBox="1">
            <a:spLocks noGrp="1"/>
          </p:cNvSpPr>
          <p:nvPr>
            <p:ph type="body" sz="half" idx="19" hasCustomPrompt="1"/>
          </p:nvPr>
        </p:nvSpPr>
        <p:spPr>
          <a:xfrm>
            <a:off x="4332000" y="2038158"/>
            <a:ext cx="3528000" cy="3911791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4"/>
              </a:buClr>
              <a:buFont typeface="Wingdings" panose="05000000000000000000" pitchFamily="2" charset="2"/>
              <a:buChar char="§"/>
              <a:tabLst/>
              <a:defRPr sz="1600" cap="none"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4"/>
              </a:buClr>
              <a:buFont typeface="Montserrat" panose="00000500000000000000" pitchFamily="2" charset="-18"/>
              <a:buChar char="–"/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5FF38F49-03CE-4A4E-ACAB-F17D0BCB79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2000" y="1628775"/>
            <a:ext cx="3528000" cy="409384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2. cím</a:t>
            </a:r>
            <a:endParaRPr lang="hu-HU" dirty="0"/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E525573C-930E-4167-924E-1602C42C08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1205515"/>
            <a:ext cx="11160125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622945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933189"/>
            <a:ext cx="11151466" cy="1456720"/>
          </a:xfrm>
        </p:spPr>
        <p:txBody>
          <a:bodyPr>
            <a:normAutofit/>
          </a:bodyPr>
          <a:lstStyle>
            <a:lvl1pPr algn="ctr">
              <a:defRPr sz="3600">
                <a:latin typeface="Arial Black" panose="020B0A040201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2826328"/>
            <a:ext cx="11152186" cy="7204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6052856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+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392056-7F2A-4E6B-925B-86DB4A4B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0ED27FD-CB24-4FDF-AA9E-C1B509CCE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5D2A49C1-5B4E-4507-9FAA-16107C5916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8062" y="1449387"/>
            <a:ext cx="3528000" cy="50800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3. cím</a:t>
            </a:r>
            <a:endParaRPr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0609F337-E02C-40ED-BC64-C3459312E24B}"/>
              </a:ext>
            </a:extLst>
          </p:cNvPr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8148062" y="1957386"/>
            <a:ext cx="3528000" cy="3992564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4"/>
              </a:buClr>
              <a:buFont typeface="Montserrat" panose="00000500000000000000" pitchFamily="2" charset="-18"/>
              <a:buChar char="–"/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D6ABD488-4320-42F1-A35E-8CE8DEE799D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15938" y="1628776"/>
            <a:ext cx="7364038" cy="4321174"/>
          </a:xfrm>
        </p:spPr>
        <p:txBody>
          <a:bodyPr numCol="1"/>
          <a:lstStyle>
            <a:lvl1pPr algn="just">
              <a:defRPr/>
            </a:lvl1pPr>
            <a:lvl3pPr>
              <a:defRPr/>
            </a:lvl3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BB5E8A47-2F4A-4D83-A52A-F45E662238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1205515"/>
            <a:ext cx="11160125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49767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392056-7F2A-4E6B-925B-86DB4A4B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0ED27FD-CB24-4FDF-AA9E-C1B509CCE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3137B31F-7039-4A74-AA7A-AB649A7FB0B0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6346209" y="1449387"/>
            <a:ext cx="5329855" cy="4500564"/>
          </a:xfrm>
          <a:prstGeom prst="rect">
            <a:avLst/>
          </a:prstGeom>
        </p:spPr>
        <p:txBody>
          <a:bodyPr lIns="0" tIns="108000" rIns="0" bIns="108000" numCol="1" spcCol="38100" anchor="ctr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600" cap="none"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07683704-0360-4585-A922-12C7AA3D3B8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449388"/>
            <a:ext cx="5580062" cy="4500562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Kép / Ábra beszúrása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9CA5E2A3-1539-4D90-8797-A5709E82AD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1205515"/>
            <a:ext cx="11160125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564158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8F8637-CECB-4E7B-AAB4-E4A63A94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969FD2C4-29BB-44D7-94A8-13A4A5B14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0112E74-3EB1-44CD-A970-2333DEADB7B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449388"/>
            <a:ext cx="11151466" cy="4500564"/>
          </a:xfrm>
          <a:prstGeom prst="rect">
            <a:avLst/>
          </a:prstGeom>
        </p:spPr>
        <p:txBody>
          <a:bodyPr lIns="0" tIns="108000" rIns="0" bIns="108000" numCol="2" spcCol="36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600" cap="none"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6" name="Szöveg helye 2">
            <a:extLst>
              <a:ext uri="{FF2B5EF4-FFF2-40B4-BE49-F238E27FC236}">
                <a16:creationId xmlns:a16="http://schemas.microsoft.com/office/drawing/2014/main" id="{EF440923-9969-440E-8D40-9303CFA62A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1205515"/>
            <a:ext cx="11160125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0132737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8C10E0-C5A2-496F-8573-B025B7F9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4B9E90B-6845-4CB8-B32C-027F84D74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3BF9BA3A-995D-47C7-B8C3-340B5BD70524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449388"/>
            <a:ext cx="11151466" cy="4500564"/>
          </a:xfrm>
          <a:prstGeom prst="rect">
            <a:avLst/>
          </a:prstGeom>
        </p:spPr>
        <p:txBody>
          <a:bodyPr lIns="0" tIns="108000" rIns="0" bIns="108000" numCol="1" spcCol="381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600" cap="none"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6" name="Szöveg helye 2">
            <a:extLst>
              <a:ext uri="{FF2B5EF4-FFF2-40B4-BE49-F238E27FC236}">
                <a16:creationId xmlns:a16="http://schemas.microsoft.com/office/drawing/2014/main" id="{647B97A3-76A9-48D2-B028-77D1218BD7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1205515"/>
            <a:ext cx="11160125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6486036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3B24AB-6556-47C0-94F6-72F1CDB0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9A3CA60-6296-4E4E-9EB5-D20C532DB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Kép helye 4">
            <a:extLst>
              <a:ext uri="{FF2B5EF4-FFF2-40B4-BE49-F238E27FC236}">
                <a16:creationId xmlns:a16="http://schemas.microsoft.com/office/drawing/2014/main" id="{B2FC2B97-A51A-46E6-92C5-8E1FC125A8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874" y="1670264"/>
            <a:ext cx="3548063" cy="3325153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hu-HU" dirty="0"/>
          </a:p>
        </p:txBody>
      </p:sp>
      <p:sp>
        <p:nvSpPr>
          <p:cNvPr id="8" name="Kép helye 4">
            <a:extLst>
              <a:ext uri="{FF2B5EF4-FFF2-40B4-BE49-F238E27FC236}">
                <a16:creationId xmlns:a16="http://schemas.microsoft.com/office/drawing/2014/main" id="{7DEB4396-2AC4-4353-BB35-ABE452B2BE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0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hu-HU"/>
          </a:p>
        </p:txBody>
      </p:sp>
      <p:sp>
        <p:nvSpPr>
          <p:cNvPr id="9" name="Kép helye 4">
            <a:extLst>
              <a:ext uri="{FF2B5EF4-FFF2-40B4-BE49-F238E27FC236}">
                <a16:creationId xmlns:a16="http://schemas.microsoft.com/office/drawing/2014/main" id="{983619EB-E1AC-4D29-B6A7-140941A78B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0062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hu-HU"/>
          </a:p>
        </p:txBody>
      </p:sp>
      <p:sp>
        <p:nvSpPr>
          <p:cNvPr id="10" name="Szöveg helye 6">
            <a:extLst>
              <a:ext uri="{FF2B5EF4-FFF2-40B4-BE49-F238E27FC236}">
                <a16:creationId xmlns:a16="http://schemas.microsoft.com/office/drawing/2014/main" id="{B6C36F18-C0C6-4E5F-B875-C38AB3A7A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3874" y="5199211"/>
            <a:ext cx="3548064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alpha val="99000"/>
                  </a:schemeClr>
                </a:solidFill>
                <a:latin typeface="+mj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1" name="Szöveg helye 6">
            <a:extLst>
              <a:ext uri="{FF2B5EF4-FFF2-40B4-BE49-F238E27FC236}">
                <a16:creationId xmlns:a16="http://schemas.microsoft.com/office/drawing/2014/main" id="{E1759D90-8D81-4277-AFB3-9BD72EE6D0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0" y="5199211"/>
            <a:ext cx="3556000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alpha val="99000"/>
                  </a:schemeClr>
                </a:solidFill>
                <a:latin typeface="+mj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2" name="Szöveg helye 6">
            <a:extLst>
              <a:ext uri="{FF2B5EF4-FFF2-40B4-BE49-F238E27FC236}">
                <a16:creationId xmlns:a16="http://schemas.microsoft.com/office/drawing/2014/main" id="{617F18BB-9957-43F4-A5BB-120A138F31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0063" y="5199211"/>
            <a:ext cx="3556000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alpha val="99000"/>
                  </a:schemeClr>
                </a:solidFill>
                <a:latin typeface="+mj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4" name="Szöveg helye 2">
            <a:extLst>
              <a:ext uri="{FF2B5EF4-FFF2-40B4-BE49-F238E27FC236}">
                <a16:creationId xmlns:a16="http://schemas.microsoft.com/office/drawing/2014/main" id="{08939BA0-0708-4A49-A21C-2F3DBFA409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1205515"/>
            <a:ext cx="11160125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4783342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3327545-FE22-4E7B-8E30-DFC548C369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03D6A65B-2A9B-401D-B71C-9B5C1C2A8E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1205515"/>
            <a:ext cx="11160125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96497DB-D14B-4A58-9FF8-CD943CEE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764615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851770"/>
            <a:ext cx="11151466" cy="2227606"/>
          </a:xfrm>
        </p:spPr>
        <p:txBody>
          <a:bodyPr>
            <a:normAutofit/>
          </a:bodyPr>
          <a:lstStyle>
            <a:lvl1pPr algn="ctr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3226854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  <p:sp>
        <p:nvSpPr>
          <p:cNvPr id="7" name="Élőláb helye 3">
            <a:extLst>
              <a:ext uri="{FF2B5EF4-FFF2-40B4-BE49-F238E27FC236}">
                <a16:creationId xmlns:a16="http://schemas.microsoft.com/office/drawing/2014/main" id="{8D486198-4E5F-4C8B-A28A-B946C944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061906"/>
            <a:ext cx="11160126" cy="19369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1000" b="0" baseline="0">
                <a:solidFill>
                  <a:schemeClr val="tx1"/>
                </a:solidFill>
                <a:effectLst/>
                <a:latin typeface="+mn-lt"/>
                <a:cs typeface="Montserrat" panose="020B0604020202020204" charset="-18"/>
              </a:defRPr>
            </a:lvl1pPr>
          </a:lstStyle>
          <a:p>
            <a:pPr algn="r"/>
            <a:r>
              <a:rPr lang="hu-HU"/>
              <a:t>www.diakhitel.hu | © Diákhitel Központ Zrt. Minden jog fenntartva 2018.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24996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1506B0-DF63-4E04-AB66-859E98AFF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806057"/>
            <a:ext cx="9471173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8" name="Szöveg helye 6">
            <a:extLst>
              <a:ext uri="{FF2B5EF4-FFF2-40B4-BE49-F238E27FC236}">
                <a16:creationId xmlns:a16="http://schemas.microsoft.com/office/drawing/2014/main" id="{F5EC2BEE-FC58-46A3-A280-C396F6412E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accent3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tx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307038737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228710"/>
            <a:ext cx="7377489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224CB5B5-B18A-4F6D-81F0-39076E9580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875" y="5878601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cap="none" baseline="0">
                <a:solidFill>
                  <a:schemeClr val="accent4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Szerző / előadó</a:t>
            </a:r>
          </a:p>
        </p:txBody>
      </p:sp>
    </p:spTree>
    <p:extLst>
      <p:ext uri="{BB962C8B-B14F-4D97-AF65-F5344CB8AC3E}">
        <p14:creationId xmlns:p14="http://schemas.microsoft.com/office/powerpoint/2010/main" val="417879993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926926"/>
            <a:ext cx="11151466" cy="2152450"/>
          </a:xfrm>
        </p:spPr>
        <p:txBody>
          <a:bodyPr>
            <a:normAutofit/>
          </a:bodyPr>
          <a:lstStyle>
            <a:lvl1pPr algn="ctr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3427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602747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1593272"/>
            <a:ext cx="11151466" cy="1486103"/>
          </a:xfrm>
        </p:spPr>
        <p:txBody>
          <a:bodyPr>
            <a:normAutofit/>
          </a:bodyPr>
          <a:lstStyle>
            <a:lvl1pPr algn="ctr">
              <a:defRPr sz="36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3427746"/>
            <a:ext cx="11152186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  <p:sp>
        <p:nvSpPr>
          <p:cNvPr id="6" name="Élőláb helye 3">
            <a:extLst>
              <a:ext uri="{FF2B5EF4-FFF2-40B4-BE49-F238E27FC236}">
                <a16:creationId xmlns:a16="http://schemas.microsoft.com/office/drawing/2014/main" id="{84C7627F-897C-4EFA-9F0B-C6A507AC5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061906"/>
            <a:ext cx="11160126" cy="19369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1000" b="0" baseline="0">
                <a:solidFill>
                  <a:schemeClr val="accent6"/>
                </a:solidFill>
                <a:effectLst/>
                <a:latin typeface="+mn-lt"/>
                <a:cs typeface="Montserrat" panose="020B0604020202020204" charset="-18"/>
              </a:defRPr>
            </a:lvl1pPr>
          </a:lstStyle>
          <a:p>
            <a:pPr algn="r"/>
            <a:r>
              <a:rPr lang="hu-HU"/>
              <a:t>www.diakhitel.hu | © Diákhitel Központ Zrt. Minden jog fenntartva 2018.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83753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8" y="806057"/>
            <a:ext cx="9502488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accent4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accent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5499064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228710"/>
            <a:ext cx="7377489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A50409A-B690-444F-92B9-89930DC6BA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875" y="5878601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cap="none" baseline="0">
                <a:solidFill>
                  <a:schemeClr val="accent3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Szerző / előadó</a:t>
            </a:r>
          </a:p>
        </p:txBody>
      </p:sp>
    </p:spTree>
    <p:extLst>
      <p:ext uri="{BB962C8B-B14F-4D97-AF65-F5344CB8AC3E}">
        <p14:creationId xmlns:p14="http://schemas.microsoft.com/office/powerpoint/2010/main" val="6723632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 userDrawn="1">
            <p:ph type="title"/>
          </p:nvPr>
        </p:nvSpPr>
        <p:spPr>
          <a:xfrm>
            <a:off x="524597" y="997528"/>
            <a:ext cx="8068074" cy="200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sp>
        <p:nvSpPr>
          <p:cNvPr id="8" name="Élőláb helye 3">
            <a:extLst>
              <a:ext uri="{FF2B5EF4-FFF2-40B4-BE49-F238E27FC236}">
                <a16:creationId xmlns:a16="http://schemas.microsoft.com/office/drawing/2014/main" id="{9EBDE40C-ABBA-4946-82A7-DDF339EF34F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515938" y="6061906"/>
            <a:ext cx="11160126" cy="19369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1000" b="0" baseline="0">
                <a:solidFill>
                  <a:schemeClr val="tx1"/>
                </a:solidFill>
                <a:effectLst/>
                <a:latin typeface="+mn-lt"/>
                <a:cs typeface="Montserrat" panose="020B0604020202020204" charset="-18"/>
              </a:defRPr>
            </a:lvl1pPr>
          </a:lstStyle>
          <a:p>
            <a:pPr algn="r"/>
            <a:r>
              <a:rPr lang="hu-HU"/>
              <a:t>www.diakhitel.hu | © Diákhitel Központ Zrt. Minden jog fenntartva 2018.</a:t>
            </a:r>
            <a:endParaRPr lang="hu-HU" dirty="0"/>
          </a:p>
        </p:txBody>
      </p:sp>
      <p:pic>
        <p:nvPicPr>
          <p:cNvPr id="142" name="Kép 141">
            <a:extLst>
              <a:ext uri="{FF2B5EF4-FFF2-40B4-BE49-F238E27FC236}">
                <a16:creationId xmlns:a16="http://schemas.microsoft.com/office/drawing/2014/main" id="{DE8A6AB1-5AE1-4828-ADE1-2C5A88B2C68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35" y="178345"/>
            <a:ext cx="1621210" cy="9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34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6" r:id="rId2"/>
    <p:sldLayoutId id="2147483787" r:id="rId3"/>
    <p:sldLayoutId id="2147483788" r:id="rId4"/>
  </p:sldLayoutIdLst>
  <p:transition spd="med"/>
  <p:hf sldNum="0"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accent3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7355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482">
          <p15:clr>
            <a:srgbClr val="F26B43"/>
          </p15:clr>
        </p15:guide>
        <p15:guide id="5" orient="horz" pos="504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1089157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EDA504F-8985-4C19-86C6-1110F91969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35" y="178345"/>
            <a:ext cx="1621210" cy="911485"/>
          </a:xfrm>
          <a:prstGeom prst="rect">
            <a:avLst/>
          </a:prstGeom>
        </p:spPr>
      </p:pic>
      <p:sp>
        <p:nvSpPr>
          <p:cNvPr id="8" name="Élőláb helye 3">
            <a:extLst>
              <a:ext uri="{FF2B5EF4-FFF2-40B4-BE49-F238E27FC236}">
                <a16:creationId xmlns:a16="http://schemas.microsoft.com/office/drawing/2014/main" id="{16ED5304-A80E-4866-B353-3DECA3AEB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061906"/>
            <a:ext cx="11160126" cy="19369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1000" b="0" baseline="0">
                <a:solidFill>
                  <a:schemeClr val="accent6"/>
                </a:solidFill>
                <a:effectLst/>
                <a:latin typeface="+mn-lt"/>
                <a:cs typeface="Montserrat" panose="020B0604020202020204" charset="-18"/>
              </a:defRPr>
            </a:lvl1pPr>
          </a:lstStyle>
          <a:p>
            <a:pPr algn="r"/>
            <a:r>
              <a:rPr lang="hu-HU"/>
              <a:t>www.diakhitel.hu | © Diákhitel Központ Zrt. Minden jog fenntartva 2018.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130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798" r:id="rId3"/>
    <p:sldLayoutId id="2147483799" r:id="rId4"/>
  </p:sldLayoutIdLst>
  <p:transition spd="med"/>
  <p:hf sldNum="0"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bg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1089157"/>
            <a:ext cx="11160125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EDA504F-8985-4C19-86C6-1110F91969B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35" y="178345"/>
            <a:ext cx="1621210" cy="911485"/>
          </a:xfrm>
          <a:prstGeom prst="rect">
            <a:avLst/>
          </a:prstGeom>
        </p:spPr>
      </p:pic>
      <p:sp>
        <p:nvSpPr>
          <p:cNvPr id="8" name="Élőláb helye 3">
            <a:extLst>
              <a:ext uri="{FF2B5EF4-FFF2-40B4-BE49-F238E27FC236}">
                <a16:creationId xmlns:a16="http://schemas.microsoft.com/office/drawing/2014/main" id="{16ED5304-A80E-4866-B353-3DECA3AEB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061906"/>
            <a:ext cx="11160126" cy="19369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1000" b="0" baseline="0">
                <a:solidFill>
                  <a:schemeClr val="accent6"/>
                </a:solidFill>
                <a:effectLst/>
                <a:latin typeface="+mn-lt"/>
                <a:cs typeface="Montserrat" panose="020B0604020202020204" charset="-18"/>
              </a:defRPr>
            </a:lvl1pPr>
          </a:lstStyle>
          <a:p>
            <a:r>
              <a:rPr lang="hu-HU"/>
              <a:t>www.diakhitel.hu | © Diákhitel Központ Zrt. Minden jog fenntartva 2018.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934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</p:sldLayoutIdLst>
  <p:transition spd="med"/>
  <p:hf sldNum="0"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bg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515939" y="420624"/>
            <a:ext cx="9542462" cy="731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xfrm>
            <a:off x="524595" y="1449388"/>
            <a:ext cx="11151467" cy="3579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numCol="2" spcCol="359999">
            <a:normAutofit/>
          </a:bodyPr>
          <a:lstStyle/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650071" y="6557447"/>
            <a:ext cx="1025991" cy="18466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 algn="r">
              <a:defRPr sz="1200">
                <a:solidFill>
                  <a:schemeClr val="accent6"/>
                </a:solidFill>
                <a:latin typeface="Montserrat Black" panose="020B0604020202020204" charset="-18"/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58E19E8-33F6-4468-81B1-22A921BECC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35" y="178345"/>
            <a:ext cx="1621210" cy="9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1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905" r:id="rId2"/>
    <p:sldLayoutId id="2147483807" r:id="rId3"/>
    <p:sldLayoutId id="2147483765" r:id="rId4"/>
    <p:sldLayoutId id="2147483764" r:id="rId5"/>
    <p:sldLayoutId id="2147483766" r:id="rId6"/>
    <p:sldLayoutId id="2147483767" r:id="rId7"/>
    <p:sldLayoutId id="2147483768" r:id="rId8"/>
    <p:sldLayoutId id="2147483769" r:id="rId9"/>
    <p:sldLayoutId id="2147483771" r:id="rId10"/>
    <p:sldLayoutId id="2147483772" r:id="rId11"/>
    <p:sldLayoutId id="2147483773" r:id="rId12"/>
  </p:sldLayoutIdLst>
  <p:transition spd="med"/>
  <p:hf sldNum="0" hdr="0" dt="0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all" spc="0" baseline="0">
          <a:ln>
            <a:noFill/>
          </a:ln>
          <a:solidFill>
            <a:schemeClr val="accent1"/>
          </a:solidFill>
          <a:uFillTx/>
          <a:latin typeface="+mj-lt"/>
          <a:ea typeface="Montserrat Black" panose="020B0604020202020204" charset="-18"/>
          <a:cs typeface="Montserrat Black" panose="020B0604020202020204" charset="-18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268288" marR="0" indent="-268288" algn="l" defTabSz="447675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sz="1600" b="0" i="0" u="none" strike="noStrike" cap="none" spc="0" baseline="0">
          <a:ln>
            <a:noFill/>
          </a:ln>
          <a:solidFill>
            <a:schemeClr val="accent4">
              <a:alpha val="99000"/>
            </a:schemeClr>
          </a:solidFill>
          <a:uFillTx/>
          <a:latin typeface="+mn-lt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1pPr>
      <a:lvl2pPr marL="739775" marR="0" indent="-285750" algn="l" defTabSz="538163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 typeface="Wingdings" panose="05000000000000000000" pitchFamily="2" charset="2"/>
        <a:buChar char="§"/>
        <a:tabLst/>
        <a:defRPr sz="1600" b="0" i="0" u="none" strike="noStrike" cap="none" spc="0" baseline="0">
          <a:ln>
            <a:noFill/>
          </a:ln>
          <a:solidFill>
            <a:schemeClr val="accent4">
              <a:alpha val="99000"/>
            </a:schemeClr>
          </a:solidFill>
          <a:uFillTx/>
          <a:latin typeface="+mn-lt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538163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100000"/>
        <a:buFont typeface="Montserrat" panose="00000500000000000000" pitchFamily="2" charset="-18"/>
        <a:buChar char="–"/>
        <a:tabLst/>
        <a:defRPr sz="1400" b="0" i="0" u="none" strike="noStrike" cap="none" spc="0" baseline="0">
          <a:ln>
            <a:noFill/>
          </a:ln>
          <a:solidFill>
            <a:schemeClr val="accent4">
              <a:alpha val="99000"/>
            </a:schemeClr>
          </a:solidFill>
          <a:uFillTx/>
          <a:latin typeface="+mn-lt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538163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100000"/>
        <a:buFont typeface="Montserrat" panose="00000500000000000000" pitchFamily="2" charset="-18"/>
        <a:buChar char="–"/>
        <a:tabLst/>
        <a:defRPr sz="1400" b="0" i="0" u="none" strike="noStrike" cap="none" spc="0" baseline="0">
          <a:ln>
            <a:noFill/>
          </a:ln>
          <a:solidFill>
            <a:schemeClr val="accent4">
              <a:alpha val="99000"/>
            </a:schemeClr>
          </a:solidFill>
          <a:uFillTx/>
          <a:latin typeface="+mn-lt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538163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100000"/>
        <a:buFont typeface="Montserrat" panose="00000500000000000000" pitchFamily="2" charset="-18"/>
        <a:buChar char="–"/>
        <a:tabLst/>
        <a:defRPr sz="1400" b="0" i="0" u="none" strike="noStrike" cap="none" spc="0" baseline="0">
          <a:ln>
            <a:noFill/>
          </a:ln>
          <a:solidFill>
            <a:schemeClr val="accent4">
              <a:alpha val="99000"/>
            </a:schemeClr>
          </a:solidFill>
          <a:uFillTx/>
          <a:latin typeface="+mn-lt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247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orient="horz" pos="913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pos="325">
          <p15:clr>
            <a:srgbClr val="F26B43"/>
          </p15:clr>
        </p15:guide>
        <p15:guide id="8" pos="7355">
          <p15:clr>
            <a:srgbClr val="F26B43"/>
          </p15:clr>
        </p15:guide>
        <p15:guide id="9" orient="horz" pos="663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orient="horz" pos="102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515939" y="420624"/>
            <a:ext cx="9542462" cy="731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xfrm>
            <a:off x="524595" y="1449388"/>
            <a:ext cx="11151467" cy="3579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numCol="2" spcCol="359999">
            <a:normAutofit/>
          </a:bodyPr>
          <a:lstStyle/>
          <a:p>
            <a:r>
              <a:rPr lang="hu-HU" dirty="0"/>
              <a:t>Első szint</a:t>
            </a:r>
            <a:endParaRPr dirty="0"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650071" y="6557447"/>
            <a:ext cx="1025991" cy="18466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 algn="r">
              <a:defRPr sz="1200">
                <a:solidFill>
                  <a:schemeClr val="accent6"/>
                </a:solidFill>
                <a:latin typeface="Montserrat Black" panose="020B0604020202020204" charset="-18"/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E365E39-A86E-4E1E-A7CC-0F88D30EC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35" y="178345"/>
            <a:ext cx="1621210" cy="911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07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ransition spd="med"/>
  <p:hf sldNum="0" hdr="0" dt="0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all" spc="0" baseline="0">
          <a:ln>
            <a:noFill/>
          </a:ln>
          <a:solidFill>
            <a:schemeClr val="bg1"/>
          </a:solidFill>
          <a:uFillTx/>
          <a:latin typeface="+mj-lt"/>
          <a:ea typeface="Montserrat Black" panose="020B0604020202020204" charset="-18"/>
          <a:cs typeface="Montserrat Black" panose="020B0604020202020204" charset="-18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0" marR="0" indent="0" algn="l" defTabSz="447675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None/>
        <a:tabLst/>
        <a:defRPr sz="1600" b="0" i="0" u="none" strike="noStrike" cap="none" spc="0" baseline="0">
          <a:ln>
            <a:noFill/>
          </a:ln>
          <a:solidFill>
            <a:schemeClr val="bg1">
              <a:alpha val="99000"/>
            </a:schemeClr>
          </a:solidFill>
          <a:uFillTx/>
          <a:latin typeface="+mn-lt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1pPr>
      <a:lvl2pPr marL="454025" marR="0" indent="0" algn="l" defTabSz="538163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 typeface="Wingdings" panose="05000000000000000000" pitchFamily="2" charset="2"/>
        <a:buNone/>
        <a:tabLst/>
        <a:defRPr sz="1600" b="0" i="0" u="none" strike="noStrike" cap="none" spc="0" baseline="0">
          <a:ln>
            <a:noFill/>
          </a:ln>
          <a:solidFill>
            <a:schemeClr val="bg1">
              <a:alpha val="99000"/>
            </a:schemeClr>
          </a:solidFill>
          <a:uFillTx/>
          <a:latin typeface="+mn-lt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790575" marR="0" indent="0" algn="l" defTabSz="538163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100000"/>
        <a:buFont typeface="Montserrat" panose="00000500000000000000" pitchFamily="2" charset="-18"/>
        <a:buNone/>
        <a:tabLst/>
        <a:defRPr sz="1400" b="0" i="0" u="none" strike="noStrike" cap="none" spc="0" baseline="0">
          <a:ln>
            <a:noFill/>
          </a:ln>
          <a:solidFill>
            <a:schemeClr val="bg1">
              <a:alpha val="99000"/>
            </a:schemeClr>
          </a:solidFill>
          <a:uFillTx/>
          <a:latin typeface="+mn-lt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236662" marR="0" indent="0" algn="l" defTabSz="538163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100000"/>
        <a:buFont typeface="Montserrat" panose="00000500000000000000" pitchFamily="2" charset="-18"/>
        <a:buNone/>
        <a:tabLst/>
        <a:defRPr sz="1400" b="0" i="0" u="none" strike="noStrike" cap="none" spc="0" baseline="0">
          <a:ln>
            <a:noFill/>
          </a:ln>
          <a:solidFill>
            <a:schemeClr val="bg1">
              <a:alpha val="99000"/>
            </a:schemeClr>
          </a:solidFill>
          <a:uFillTx/>
          <a:latin typeface="+mn-lt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687513" marR="0" indent="0" algn="l" defTabSz="538163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100000"/>
        <a:buFont typeface="Montserrat" panose="00000500000000000000" pitchFamily="2" charset="-18"/>
        <a:buNone/>
        <a:tabLst/>
        <a:defRPr sz="1400" b="0" i="0" u="none" strike="noStrike" cap="none" spc="0" baseline="0">
          <a:ln>
            <a:noFill/>
          </a:ln>
          <a:solidFill>
            <a:schemeClr val="bg1">
              <a:alpha val="99000"/>
            </a:schemeClr>
          </a:solidFill>
          <a:uFillTx/>
          <a:latin typeface="+mn-lt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247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orient="horz" pos="913">
          <p15:clr>
            <a:srgbClr val="F26B43"/>
          </p15:clr>
        </p15:guide>
        <p15:guide id="6" orient="horz" pos="459">
          <p15:clr>
            <a:srgbClr val="F26B43"/>
          </p15:clr>
        </p15:guide>
        <p15:guide id="7" pos="325">
          <p15:clr>
            <a:srgbClr val="F26B43"/>
          </p15:clr>
        </p15:guide>
        <p15:guide id="8" pos="7355">
          <p15:clr>
            <a:srgbClr val="F26B43"/>
          </p15:clr>
        </p15:guide>
        <p15:guide id="9" orient="horz" pos="663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orient="horz" pos="10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63DDC0E8-0AD7-4593-97BE-9489110D3A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357" y="3791959"/>
            <a:ext cx="11052037" cy="893619"/>
          </a:xfrm>
        </p:spPr>
        <p:txBody>
          <a:bodyPr>
            <a:normAutofit fontScale="85000" lnSpcReduction="10000"/>
          </a:bodyPr>
          <a:lstStyle/>
          <a:p>
            <a:r>
              <a:rPr lang="hu-HU" sz="4000" dirty="0"/>
              <a:t>FINANSZÍROZD OKOSAN TANULMÁNYAIDAT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6A86BAEB-EB4A-436E-BA1B-1FD2A1E2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1644505"/>
            <a:ext cx="10761024" cy="2007800"/>
          </a:xfrm>
        </p:spPr>
        <p:txBody>
          <a:bodyPr>
            <a:noAutofit/>
          </a:bodyPr>
          <a:lstStyle/>
          <a:p>
            <a:r>
              <a:rPr lang="hu-HU" sz="6600" spc="10" dirty="0"/>
              <a:t>FEKTESS A JÖVŐDBE!</a:t>
            </a:r>
            <a:endParaRPr lang="hu-HU" sz="2400" dirty="0"/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0E1E3E9C-1695-094C-AA50-4D8315D94D78}"/>
              </a:ext>
            </a:extLst>
          </p:cNvPr>
          <p:cNvGrpSpPr/>
          <p:nvPr/>
        </p:nvGrpSpPr>
        <p:grpSpPr>
          <a:xfrm>
            <a:off x="8315158" y="267247"/>
            <a:ext cx="3743158" cy="871621"/>
            <a:chOff x="8315158" y="267247"/>
            <a:chExt cx="3743158" cy="871621"/>
          </a:xfrm>
        </p:grpSpPr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14AEC40D-866F-4E96-6A45-7CF787857FB2}"/>
                </a:ext>
              </a:extLst>
            </p:cNvPr>
            <p:cNvSpPr txBox="1"/>
            <p:nvPr/>
          </p:nvSpPr>
          <p:spPr>
            <a:xfrm>
              <a:off x="8315158" y="267247"/>
              <a:ext cx="3743158" cy="871621"/>
            </a:xfrm>
            <a:prstGeom prst="rect">
              <a:avLst/>
            </a:prstGeom>
            <a:solidFill>
              <a:srgbClr val="6BC5D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7" name="Kép 6" descr="A képen Betűtípus, Grafika, embléma, Grafikus tervezés látható&#10;&#10;Automatikusan generált leírás">
              <a:extLst>
                <a:ext uri="{FF2B5EF4-FFF2-40B4-BE49-F238E27FC236}">
                  <a16:creationId xmlns:a16="http://schemas.microsoft.com/office/drawing/2014/main" id="{5514ECCD-448F-265A-97C8-8229A2E63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3750" y="342943"/>
              <a:ext cx="1764707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23523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715C8222-4685-4386-81AE-6CDD24C05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B0E1769-3DA8-03F1-9839-FC7C7D3B59A4}"/>
              </a:ext>
            </a:extLst>
          </p:cNvPr>
          <p:cNvSpPr txBox="1"/>
          <p:nvPr/>
        </p:nvSpPr>
        <p:spPr>
          <a:xfrm>
            <a:off x="8785726" y="5823284"/>
            <a:ext cx="3267242" cy="85557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Kép 3" descr="A képen Grafika, Betűtípus, embléma, Grafikus tervezés látható&#10;&#10;Automatikusan generált leírás">
            <a:extLst>
              <a:ext uri="{FF2B5EF4-FFF2-40B4-BE49-F238E27FC236}">
                <a16:creationId xmlns:a16="http://schemas.microsoft.com/office/drawing/2014/main" id="{4E09BA5F-A7DD-6EEF-0E27-8BF5B9FFF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2" y="5940328"/>
            <a:ext cx="2416773" cy="7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134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>
            <a:extLst>
              <a:ext uri="{FF2B5EF4-FFF2-40B4-BE49-F238E27FC236}">
                <a16:creationId xmlns:a16="http://schemas.microsoft.com/office/drawing/2014/main" id="{515E264D-157B-E6CC-581F-D9BFA6AB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69" y="2214464"/>
            <a:ext cx="9542462" cy="1113453"/>
          </a:xfrm>
        </p:spPr>
        <p:txBody>
          <a:bodyPr>
            <a:noAutofit/>
          </a:bodyPr>
          <a:lstStyle/>
          <a:p>
            <a:pPr algn="ctr"/>
            <a:r>
              <a:rPr lang="hu-HU" sz="3600" dirty="0">
                <a:solidFill>
                  <a:srgbClr val="2D2E7E"/>
                </a:solidFill>
              </a:rPr>
              <a:t>én mennyit fogok majd költeni?</a:t>
            </a:r>
          </a:p>
        </p:txBody>
      </p:sp>
    </p:spTree>
    <p:extLst>
      <p:ext uri="{BB962C8B-B14F-4D97-AF65-F5344CB8AC3E}">
        <p14:creationId xmlns:p14="http://schemas.microsoft.com/office/powerpoint/2010/main" val="29644298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AAFDC146-984E-2E83-6DA9-B210379C1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292" y="2160967"/>
            <a:ext cx="7103416" cy="253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347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képernyőkép, szám, szoftver látható&#10;&#10;Automatikusan generált leírás">
            <a:extLst>
              <a:ext uri="{FF2B5EF4-FFF2-40B4-BE49-F238E27FC236}">
                <a16:creationId xmlns:a16="http://schemas.microsoft.com/office/drawing/2014/main" id="{40B44D3E-C7A2-F8AE-941B-2A3239C53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400"/>
            <a:ext cx="121920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948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1C99279-B98F-454C-9AF4-36CEB144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FORRÁSOK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6694D9B-5327-47DF-ABB6-4213C8A05BC2}"/>
              </a:ext>
            </a:extLst>
          </p:cNvPr>
          <p:cNvSpPr txBox="1"/>
          <p:nvPr/>
        </p:nvSpPr>
        <p:spPr>
          <a:xfrm>
            <a:off x="2419350" y="1350727"/>
            <a:ext cx="9086850" cy="508664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800" dirty="0">
                <a:solidFill>
                  <a:srgbClr val="6BC5D1"/>
                </a:solidFill>
                <a:latin typeface="Arial Black"/>
                <a:cs typeface="Arial Black"/>
              </a:rPr>
              <a:t>Szülői/családi</a:t>
            </a:r>
            <a:r>
              <a:rPr sz="2800" spc="80" dirty="0">
                <a:solidFill>
                  <a:srgbClr val="6BC5D1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6BC5D1"/>
                </a:solidFill>
                <a:latin typeface="Arial Black"/>
                <a:cs typeface="Arial Black"/>
              </a:rPr>
              <a:t>támogatás</a:t>
            </a:r>
            <a:endParaRPr sz="2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800" b="1" dirty="0" err="1">
                <a:solidFill>
                  <a:srgbClr val="6BC5D1"/>
                </a:solidFill>
                <a:latin typeface="Arial"/>
                <a:cs typeface="Arial"/>
              </a:rPr>
              <a:t>Figyelembe</a:t>
            </a:r>
            <a:r>
              <a:rPr sz="2800" b="1" dirty="0">
                <a:solidFill>
                  <a:srgbClr val="6BC5D1"/>
                </a:solidFill>
                <a:latin typeface="Arial"/>
                <a:cs typeface="Arial"/>
              </a:rPr>
              <a:t> </a:t>
            </a:r>
            <a:r>
              <a:rPr sz="2800" b="1" spc="-45" dirty="0" err="1">
                <a:solidFill>
                  <a:srgbClr val="6BC5D1"/>
                </a:solidFill>
                <a:latin typeface="Arial"/>
                <a:cs typeface="Arial"/>
              </a:rPr>
              <a:t>véve</a:t>
            </a:r>
            <a:r>
              <a:rPr sz="2800" b="1" spc="-45" dirty="0">
                <a:solidFill>
                  <a:srgbClr val="6BC5D1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6BC5D1"/>
                </a:solidFill>
                <a:latin typeface="Arial"/>
                <a:cs typeface="Arial"/>
              </a:rPr>
              <a:t>a </a:t>
            </a:r>
            <a:r>
              <a:rPr sz="2800" b="1" spc="10" dirty="0">
                <a:solidFill>
                  <a:srgbClr val="6BC5D1"/>
                </a:solidFill>
                <a:latin typeface="Arial"/>
                <a:cs typeface="Arial"/>
              </a:rPr>
              <a:t>teherbíró</a:t>
            </a:r>
            <a:r>
              <a:rPr sz="2800" b="1" spc="310" dirty="0">
                <a:solidFill>
                  <a:srgbClr val="6BC5D1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6BC5D1"/>
                </a:solidFill>
                <a:latin typeface="Arial"/>
                <a:cs typeface="Arial"/>
              </a:rPr>
              <a:t>képességet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10" dirty="0">
                <a:solidFill>
                  <a:srgbClr val="657786"/>
                </a:solidFill>
                <a:latin typeface="Arial Black"/>
                <a:cs typeface="Arial Black"/>
              </a:rPr>
              <a:t>Diákmunka, nem </a:t>
            </a:r>
            <a:r>
              <a:rPr sz="2800" dirty="0">
                <a:solidFill>
                  <a:srgbClr val="657786"/>
                </a:solidFill>
                <a:latin typeface="Arial Black"/>
                <a:cs typeface="Arial Black"/>
              </a:rPr>
              <a:t>a </a:t>
            </a:r>
            <a:r>
              <a:rPr sz="2800" spc="5" dirty="0">
                <a:solidFill>
                  <a:srgbClr val="657786"/>
                </a:solidFill>
                <a:latin typeface="Arial Black"/>
                <a:cs typeface="Arial Black"/>
              </a:rPr>
              <a:t>tanulás</a:t>
            </a:r>
            <a:r>
              <a:rPr sz="2800" spc="305" dirty="0">
                <a:solidFill>
                  <a:srgbClr val="657786"/>
                </a:solidFill>
                <a:latin typeface="Arial Black"/>
                <a:cs typeface="Arial Black"/>
              </a:rPr>
              <a:t> </a:t>
            </a:r>
            <a:r>
              <a:rPr sz="2800" spc="-30" dirty="0">
                <a:solidFill>
                  <a:srgbClr val="657786"/>
                </a:solidFill>
                <a:latin typeface="Arial Black"/>
                <a:cs typeface="Arial Black"/>
              </a:rPr>
              <a:t>rovására</a:t>
            </a:r>
            <a:endParaRPr sz="2800" dirty="0">
              <a:solidFill>
                <a:srgbClr val="657786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800" b="1" spc="15" dirty="0">
                <a:solidFill>
                  <a:srgbClr val="657786"/>
                </a:solidFill>
                <a:latin typeface="Arial"/>
                <a:cs typeface="Arial"/>
              </a:rPr>
              <a:t>Megfelelő </a:t>
            </a:r>
            <a:r>
              <a:rPr sz="2800" b="1" spc="-5" dirty="0">
                <a:solidFill>
                  <a:srgbClr val="657786"/>
                </a:solidFill>
                <a:latin typeface="Arial"/>
                <a:cs typeface="Arial"/>
              </a:rPr>
              <a:t>egyensúly</a:t>
            </a:r>
            <a:r>
              <a:rPr sz="2800" b="1" spc="120" dirty="0">
                <a:solidFill>
                  <a:srgbClr val="657786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657786"/>
                </a:solidFill>
                <a:latin typeface="Arial"/>
                <a:cs typeface="Arial"/>
              </a:rPr>
              <a:t>megtalálása</a:t>
            </a:r>
            <a:endParaRPr sz="2800" dirty="0">
              <a:solidFill>
                <a:srgbClr val="657786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5" dirty="0">
                <a:solidFill>
                  <a:srgbClr val="F8AA35"/>
                </a:solidFill>
                <a:latin typeface="Arial Black"/>
                <a:cs typeface="Arial Black"/>
              </a:rPr>
              <a:t>Ösztöndíj</a:t>
            </a:r>
            <a:endParaRPr sz="2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hu-HU" sz="2800" b="1" spc="5" dirty="0">
                <a:solidFill>
                  <a:srgbClr val="F8AA35"/>
                </a:solidFill>
                <a:latin typeface="Arial"/>
                <a:cs typeface="Arial"/>
              </a:rPr>
              <a:t>Jobb eredményre</a:t>
            </a:r>
            <a:r>
              <a:rPr sz="2800" b="1" spc="160" dirty="0">
                <a:solidFill>
                  <a:srgbClr val="F8AA35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F8AA35"/>
                </a:solidFill>
                <a:latin typeface="Arial"/>
                <a:cs typeface="Arial"/>
              </a:rPr>
              <a:t>ösztönöz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5" dirty="0" err="1">
                <a:solidFill>
                  <a:srgbClr val="B3268A"/>
                </a:solidFill>
                <a:latin typeface="Arial Black"/>
                <a:cs typeface="Arial Black"/>
              </a:rPr>
              <a:t>Diákhite</a:t>
            </a:r>
            <a:r>
              <a:rPr lang="hu-HU" sz="2800" spc="5" dirty="0">
                <a:solidFill>
                  <a:srgbClr val="B3268A"/>
                </a:solidFill>
                <a:latin typeface="Arial Black"/>
                <a:cs typeface="Arial Black"/>
              </a:rPr>
              <a:t>l</a:t>
            </a:r>
            <a:endParaRPr sz="2800" dirty="0">
              <a:solidFill>
                <a:srgbClr val="B3268A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800" b="1" spc="10" dirty="0">
                <a:solidFill>
                  <a:srgbClr val="B3268A"/>
                </a:solidFill>
                <a:latin typeface="Arial"/>
                <a:cs typeface="Arial"/>
              </a:rPr>
              <a:t>Ha </a:t>
            </a:r>
            <a:r>
              <a:rPr sz="2800" b="1" spc="5" dirty="0">
                <a:solidFill>
                  <a:srgbClr val="B3268A"/>
                </a:solidFill>
                <a:latin typeface="Arial"/>
                <a:cs typeface="Arial"/>
              </a:rPr>
              <a:t>indokolt, </a:t>
            </a:r>
            <a:r>
              <a:rPr sz="2800" b="1" spc="-10" dirty="0">
                <a:solidFill>
                  <a:srgbClr val="B3268A"/>
                </a:solidFill>
                <a:latin typeface="Arial"/>
                <a:cs typeface="Arial"/>
              </a:rPr>
              <a:t>akkor </a:t>
            </a:r>
            <a:r>
              <a:rPr sz="2800" b="1" spc="15" dirty="0">
                <a:solidFill>
                  <a:srgbClr val="B3268A"/>
                </a:solidFill>
                <a:latin typeface="Arial"/>
                <a:cs typeface="Arial"/>
              </a:rPr>
              <a:t>érdemes</a:t>
            </a:r>
            <a:r>
              <a:rPr sz="2800" b="1" spc="270" dirty="0">
                <a:solidFill>
                  <a:srgbClr val="B3268A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B3268A"/>
                </a:solidFill>
                <a:latin typeface="Arial"/>
                <a:cs typeface="Arial"/>
              </a:rPr>
              <a:t>felvenni</a:t>
            </a:r>
            <a:endParaRPr sz="2800" dirty="0">
              <a:solidFill>
                <a:srgbClr val="B3268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45055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1C99279-B98F-454C-9AF4-36CEB144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A DIÁKHITELRŐL</a:t>
            </a:r>
          </a:p>
        </p:txBody>
      </p:sp>
      <p:sp>
        <p:nvSpPr>
          <p:cNvPr id="10" name="Szöveg helye 23">
            <a:extLst>
              <a:ext uri="{FF2B5EF4-FFF2-40B4-BE49-F238E27FC236}">
                <a16:creationId xmlns:a16="http://schemas.microsoft.com/office/drawing/2014/main" id="{83DC56E5-B329-4A43-B85D-54DB155038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5938" y="1205515"/>
            <a:ext cx="11160125" cy="342900"/>
          </a:xfrm>
        </p:spPr>
        <p:txBody>
          <a:bodyPr>
            <a:normAutofit lnSpcReduction="10000"/>
          </a:bodyPr>
          <a:lstStyle/>
          <a:p>
            <a:r>
              <a:rPr lang="hu-HU" sz="2400" dirty="0">
                <a:latin typeface="+mj-lt"/>
              </a:rPr>
              <a:t>a legfontosabbak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A4099D0-CCD3-46AA-9430-56F66F4BB56A}"/>
              </a:ext>
            </a:extLst>
          </p:cNvPr>
          <p:cNvSpPr txBox="1"/>
          <p:nvPr/>
        </p:nvSpPr>
        <p:spPr>
          <a:xfrm>
            <a:off x="2441744" y="1876779"/>
            <a:ext cx="72186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300" dirty="0">
                <a:solidFill>
                  <a:srgbClr val="B5097F"/>
                </a:solidFill>
                <a:latin typeface="+mj-lt"/>
                <a:ea typeface="Source Sans Pro Black" panose="020B0803030403020204" pitchFamily="34" charset="0"/>
              </a:rPr>
              <a:t>A legkedvezőbb, célzott pénzügyi megoldás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604E0E4D-6431-4649-BF68-26F762722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5" y="1893464"/>
            <a:ext cx="410864" cy="428294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EE987C61-6157-470B-9693-689C5A9ADAF4}"/>
              </a:ext>
            </a:extLst>
          </p:cNvPr>
          <p:cNvSpPr txBox="1"/>
          <p:nvPr/>
        </p:nvSpPr>
        <p:spPr>
          <a:xfrm>
            <a:off x="2441743" y="2425994"/>
            <a:ext cx="58721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300" dirty="0">
                <a:solidFill>
                  <a:srgbClr val="223E8B"/>
                </a:solidFill>
                <a:latin typeface="+mj-lt"/>
                <a:ea typeface="Source Sans Pro Black" panose="020B0803030403020204" pitchFamily="34" charset="0"/>
              </a:rPr>
              <a:t>Nincs hitelbírálat, kezes és fedezet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97BB5B74-2C0A-4983-98D4-B5855AC81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5" y="2442679"/>
            <a:ext cx="410864" cy="428294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EA617090-A995-45E2-8387-969DB8CC05F7}"/>
              </a:ext>
            </a:extLst>
          </p:cNvPr>
          <p:cNvSpPr txBox="1"/>
          <p:nvPr/>
        </p:nvSpPr>
        <p:spPr>
          <a:xfrm>
            <a:off x="2441743" y="2975209"/>
            <a:ext cx="59554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300" dirty="0">
                <a:solidFill>
                  <a:srgbClr val="B5097F"/>
                </a:solidFill>
                <a:latin typeface="+mj-lt"/>
                <a:ea typeface="Source Sans Pro Black" panose="020B0803030403020204" pitchFamily="34" charset="0"/>
              </a:rPr>
              <a:t>Rugalmasan módosítható az összeg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711FC1CF-57D1-49EE-B4E1-9C10995BD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5" y="2991894"/>
            <a:ext cx="410864" cy="428294"/>
          </a:xfrm>
          <a:prstGeom prst="rect">
            <a:avLst/>
          </a:prstGeom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CFB4B0EF-8A33-4179-8342-2FB87AE14A9A}"/>
              </a:ext>
            </a:extLst>
          </p:cNvPr>
          <p:cNvSpPr txBox="1"/>
          <p:nvPr/>
        </p:nvSpPr>
        <p:spPr>
          <a:xfrm>
            <a:off x="2441743" y="3524424"/>
            <a:ext cx="83792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300" dirty="0">
                <a:solidFill>
                  <a:srgbClr val="223E8B"/>
                </a:solidFill>
                <a:latin typeface="+mj-lt"/>
                <a:ea typeface="Source Sans Pro Black" panose="020B0803030403020204" pitchFamily="34" charset="0"/>
              </a:rPr>
              <a:t>Törlesztés a hallgatói jogviszony megszűnése után</a:t>
            </a:r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4219F732-5501-4413-AE4E-95C4910B3F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5" y="3541109"/>
            <a:ext cx="410864" cy="428294"/>
          </a:xfrm>
          <a:prstGeom prst="rect">
            <a:avLst/>
          </a:prstGeom>
        </p:spPr>
      </p:pic>
      <p:sp>
        <p:nvSpPr>
          <p:cNvPr id="26" name="Szövegdoboz 25">
            <a:extLst>
              <a:ext uri="{FF2B5EF4-FFF2-40B4-BE49-F238E27FC236}">
                <a16:creationId xmlns:a16="http://schemas.microsoft.com/office/drawing/2014/main" id="{1B155002-4881-49F3-A916-FD3113A2C7A6}"/>
              </a:ext>
            </a:extLst>
          </p:cNvPr>
          <p:cNvSpPr txBox="1"/>
          <p:nvPr/>
        </p:nvSpPr>
        <p:spPr>
          <a:xfrm>
            <a:off x="2441743" y="4073639"/>
            <a:ext cx="49231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300" dirty="0">
                <a:solidFill>
                  <a:srgbClr val="B5097F"/>
                </a:solidFill>
                <a:latin typeface="+mj-lt"/>
                <a:ea typeface="Source Sans Pro Black" panose="020B0803030403020204" pitchFamily="34" charset="0"/>
              </a:rPr>
              <a:t>Jövedelemarányos törlesztés</a:t>
            </a:r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5A90564-2889-4A11-9D47-FC6C0C6DA6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5" y="4090324"/>
            <a:ext cx="410864" cy="428294"/>
          </a:xfrm>
          <a:prstGeom prst="rect">
            <a:avLst/>
          </a:prstGeom>
        </p:spPr>
      </p:pic>
      <p:sp>
        <p:nvSpPr>
          <p:cNvPr id="28" name="Szövegdoboz 27">
            <a:extLst>
              <a:ext uri="{FF2B5EF4-FFF2-40B4-BE49-F238E27FC236}">
                <a16:creationId xmlns:a16="http://schemas.microsoft.com/office/drawing/2014/main" id="{4D15B1BB-B46F-4522-9D53-42626590BB84}"/>
              </a:ext>
            </a:extLst>
          </p:cNvPr>
          <p:cNvSpPr txBox="1"/>
          <p:nvPr/>
        </p:nvSpPr>
        <p:spPr>
          <a:xfrm>
            <a:off x="2441743" y="4622854"/>
            <a:ext cx="471154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300" dirty="0">
                <a:solidFill>
                  <a:srgbClr val="223E8B"/>
                </a:solidFill>
                <a:latin typeface="+mj-lt"/>
                <a:ea typeface="Source Sans Pro Black" panose="020B0803030403020204" pitchFamily="34" charset="0"/>
              </a:rPr>
              <a:t>Rejtett költségektől mentes</a:t>
            </a:r>
          </a:p>
        </p:txBody>
      </p:sp>
      <p:pic>
        <p:nvPicPr>
          <p:cNvPr id="29" name="Kép 28">
            <a:extLst>
              <a:ext uri="{FF2B5EF4-FFF2-40B4-BE49-F238E27FC236}">
                <a16:creationId xmlns:a16="http://schemas.microsoft.com/office/drawing/2014/main" id="{C5A72DB3-97C6-4A9A-B7F4-31A11279F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5" y="4639539"/>
            <a:ext cx="410864" cy="428294"/>
          </a:xfrm>
          <a:prstGeom prst="rect">
            <a:avLst/>
          </a:prstGeom>
        </p:spPr>
      </p:pic>
      <p:sp>
        <p:nvSpPr>
          <p:cNvPr id="30" name="Szövegdoboz 29">
            <a:extLst>
              <a:ext uri="{FF2B5EF4-FFF2-40B4-BE49-F238E27FC236}">
                <a16:creationId xmlns:a16="http://schemas.microsoft.com/office/drawing/2014/main" id="{22718204-1B72-4899-A90F-BF0DFDFB01EA}"/>
              </a:ext>
            </a:extLst>
          </p:cNvPr>
          <p:cNvSpPr txBox="1"/>
          <p:nvPr/>
        </p:nvSpPr>
        <p:spPr>
          <a:xfrm>
            <a:off x="2441743" y="5172069"/>
            <a:ext cx="408477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300" dirty="0">
                <a:solidFill>
                  <a:srgbClr val="B5097F"/>
                </a:solidFill>
                <a:latin typeface="+mj-lt"/>
                <a:ea typeface="Source Sans Pro Black" panose="020B0803030403020204" pitchFamily="34" charset="0"/>
              </a:rPr>
              <a:t>Teljes online ügyintézés</a:t>
            </a:r>
          </a:p>
        </p:txBody>
      </p:sp>
      <p:pic>
        <p:nvPicPr>
          <p:cNvPr id="31" name="Kép 30">
            <a:extLst>
              <a:ext uri="{FF2B5EF4-FFF2-40B4-BE49-F238E27FC236}">
                <a16:creationId xmlns:a16="http://schemas.microsoft.com/office/drawing/2014/main" id="{5E7D9D50-F90F-4A44-AF9F-DF01DC944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5" y="5188754"/>
            <a:ext cx="410864" cy="428294"/>
          </a:xfrm>
          <a:prstGeom prst="rect">
            <a:avLst/>
          </a:prstGeom>
        </p:spPr>
      </p:pic>
      <p:sp>
        <p:nvSpPr>
          <p:cNvPr id="32" name="Szövegdoboz 31">
            <a:extLst>
              <a:ext uri="{FF2B5EF4-FFF2-40B4-BE49-F238E27FC236}">
                <a16:creationId xmlns:a16="http://schemas.microsoft.com/office/drawing/2014/main" id="{7AA207DB-23CC-40F7-AF39-BF7B6CC668FC}"/>
              </a:ext>
            </a:extLst>
          </p:cNvPr>
          <p:cNvSpPr txBox="1"/>
          <p:nvPr/>
        </p:nvSpPr>
        <p:spPr>
          <a:xfrm>
            <a:off x="2441743" y="5721284"/>
            <a:ext cx="55964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300" dirty="0">
                <a:solidFill>
                  <a:srgbClr val="223E8B"/>
                </a:solidFill>
                <a:latin typeface="+mj-lt"/>
                <a:ea typeface="Source Sans Pro Black" panose="020B0803030403020204" pitchFamily="34" charset="0"/>
              </a:rPr>
              <a:t>Családtámogatási kedvezmények</a:t>
            </a:r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0C3978FD-1DE9-4420-91E9-3B25F45CA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65" y="5538884"/>
            <a:ext cx="826464" cy="8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72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3">
            <a:extLst>
              <a:ext uri="{FF2B5EF4-FFF2-40B4-BE49-F238E27FC236}">
                <a16:creationId xmlns:a16="http://schemas.microsoft.com/office/drawing/2014/main" id="{46674EA5-AEB6-3BB3-6C2C-52CDA9BF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20624"/>
            <a:ext cx="9542462" cy="731520"/>
          </a:xfrm>
        </p:spPr>
        <p:txBody>
          <a:bodyPr>
            <a:normAutofit fontScale="90000"/>
          </a:bodyPr>
          <a:lstStyle/>
          <a:p>
            <a:br>
              <a:rPr lang="hu-HU" sz="3200" dirty="0">
                <a:solidFill>
                  <a:srgbClr val="2D2E7E"/>
                </a:solidFill>
              </a:rPr>
            </a:br>
            <a:r>
              <a:rPr lang="hu-HU" sz="3200" dirty="0">
                <a:solidFill>
                  <a:srgbClr val="2D2E7E"/>
                </a:solidFill>
              </a:rPr>
              <a:t>átlagos törlesztési futamidő</a:t>
            </a:r>
          </a:p>
        </p:txBody>
      </p:sp>
      <p:sp>
        <p:nvSpPr>
          <p:cNvPr id="8" name="Szöveg helye 14">
            <a:extLst>
              <a:ext uri="{FF2B5EF4-FFF2-40B4-BE49-F238E27FC236}">
                <a16:creationId xmlns:a16="http://schemas.microsoft.com/office/drawing/2014/main" id="{8B5BA2AF-110A-2E39-795D-8A3173A4413B}"/>
              </a:ext>
            </a:extLst>
          </p:cNvPr>
          <p:cNvSpPr txBox="1">
            <a:spLocks/>
          </p:cNvSpPr>
          <p:nvPr/>
        </p:nvSpPr>
        <p:spPr>
          <a:xfrm>
            <a:off x="1718267" y="2618952"/>
            <a:ext cx="4322881" cy="2455048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72000" tIns="72000" rIns="72000" bIns="72000" numCol="1" spcCol="3810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defRPr sz="3200" b="1" spc="20">
                <a:solidFill>
                  <a:srgbClr val="B61B7F"/>
                </a:solidFill>
                <a:latin typeface="+mj-lt"/>
              </a:defRPr>
            </a:lvl1pPr>
            <a:lvl2pPr marL="718457" indent="-261257">
              <a:spcBef>
                <a:spcPts val="600"/>
              </a:spcBef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defRPr sz="1400">
                <a:solidFill>
                  <a:schemeClr val="accent4">
                    <a:alpha val="99000"/>
                  </a:schemeClr>
                </a:solidFill>
                <a:latin typeface="+mn-lt"/>
              </a:defRPr>
            </a:lvl2pPr>
            <a:lvl3pPr marL="1175657" indent="-261257">
              <a:spcBef>
                <a:spcPts val="600"/>
              </a:spcBef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defRPr sz="1400">
                <a:solidFill>
                  <a:schemeClr val="accent4">
                    <a:alpha val="99000"/>
                  </a:schemeClr>
                </a:solidFill>
                <a:latin typeface="+mn-lt"/>
              </a:defRPr>
            </a:lvl3pPr>
            <a:lvl4pPr marL="1632857" indent="-261257">
              <a:spcBef>
                <a:spcPts val="600"/>
              </a:spcBef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defRPr sz="1400">
                <a:solidFill>
                  <a:schemeClr val="accent4">
                    <a:alpha val="99000"/>
                  </a:schemeClr>
                </a:solidFill>
                <a:latin typeface="+mn-lt"/>
              </a:defRPr>
            </a:lvl4pPr>
            <a:lvl5pPr marL="2090057" indent="-261257">
              <a:spcBef>
                <a:spcPts val="600"/>
              </a:spcBef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defRPr sz="1400">
                <a:solidFill>
                  <a:schemeClr val="accent4">
                    <a:alpha val="99000"/>
                  </a:schemeClr>
                </a:solidFill>
                <a:latin typeface="+mn-lt"/>
              </a:defRPr>
            </a:lvl5pPr>
            <a:lvl6pPr marL="2514600" indent="-228600" defTabSz="896937">
              <a:lnSpc>
                <a:spcPct val="90000"/>
              </a:lnSpc>
              <a:spcBef>
                <a:spcPts val="1000"/>
              </a:spcBef>
              <a:buClr>
                <a:srgbClr val="262626"/>
              </a:buClr>
              <a:buSzPct val="100000"/>
              <a:buChar char="•"/>
              <a:tabLst>
                <a:tab pos="533400" algn="l"/>
              </a:tabLst>
              <a:defRPr cap="all">
                <a:solidFill>
                  <a:srgbClr val="262626">
                    <a:alpha val="99000"/>
                  </a:srgbClr>
                </a:solidFill>
                <a:latin typeface="Montserrat SemiBold"/>
                <a:ea typeface="Montserrat SemiBold"/>
                <a:cs typeface="Montserrat SemiBold"/>
              </a:defRPr>
            </a:lvl6pPr>
            <a:lvl7pPr marL="2971800" indent="-228600" defTabSz="896937">
              <a:lnSpc>
                <a:spcPct val="90000"/>
              </a:lnSpc>
              <a:spcBef>
                <a:spcPts val="1000"/>
              </a:spcBef>
              <a:buClr>
                <a:srgbClr val="262626"/>
              </a:buClr>
              <a:buSzPct val="100000"/>
              <a:buChar char="•"/>
              <a:tabLst>
                <a:tab pos="533400" algn="l"/>
              </a:tabLst>
              <a:defRPr cap="all">
                <a:solidFill>
                  <a:srgbClr val="262626">
                    <a:alpha val="99000"/>
                  </a:srgbClr>
                </a:solidFill>
                <a:latin typeface="Montserrat SemiBold"/>
                <a:ea typeface="Montserrat SemiBold"/>
                <a:cs typeface="Montserrat SemiBold"/>
              </a:defRPr>
            </a:lvl7pPr>
            <a:lvl8pPr marL="3429000" indent="-228600" defTabSz="896937">
              <a:lnSpc>
                <a:spcPct val="90000"/>
              </a:lnSpc>
              <a:spcBef>
                <a:spcPts val="1000"/>
              </a:spcBef>
              <a:buClr>
                <a:srgbClr val="262626"/>
              </a:buClr>
              <a:buSzPct val="100000"/>
              <a:buChar char="•"/>
              <a:tabLst>
                <a:tab pos="533400" algn="l"/>
              </a:tabLst>
              <a:defRPr cap="all">
                <a:solidFill>
                  <a:srgbClr val="262626">
                    <a:alpha val="99000"/>
                  </a:srgbClr>
                </a:solidFill>
                <a:latin typeface="Montserrat SemiBold"/>
                <a:ea typeface="Montserrat SemiBold"/>
                <a:cs typeface="Montserrat SemiBold"/>
              </a:defRPr>
            </a:lvl8pPr>
            <a:lvl9pPr marL="3886200" indent="-228600" defTabSz="896937">
              <a:lnSpc>
                <a:spcPct val="90000"/>
              </a:lnSpc>
              <a:spcBef>
                <a:spcPts val="1000"/>
              </a:spcBef>
              <a:buClr>
                <a:srgbClr val="262626"/>
              </a:buClr>
              <a:buSzPct val="100000"/>
              <a:buChar char="•"/>
              <a:tabLst>
                <a:tab pos="533400" algn="l"/>
              </a:tabLst>
              <a:defRPr cap="all">
                <a:solidFill>
                  <a:srgbClr val="262626">
                    <a:alpha val="99000"/>
                  </a:srgbClr>
                </a:solidFill>
                <a:latin typeface="Montserrat SemiBold"/>
                <a:ea typeface="Montserrat SemiBold"/>
                <a:cs typeface="Montserrat SemiBold"/>
              </a:defRPr>
            </a:lvl9pPr>
          </a:lstStyle>
          <a:p>
            <a:endParaRPr lang="hu-HU" dirty="0"/>
          </a:p>
          <a:p>
            <a:r>
              <a:rPr lang="hu-HU" sz="7200" dirty="0"/>
              <a:t>6 év</a:t>
            </a:r>
          </a:p>
        </p:txBody>
      </p:sp>
      <p:sp>
        <p:nvSpPr>
          <p:cNvPr id="9" name="Szöveg helye 1">
            <a:extLst>
              <a:ext uri="{FF2B5EF4-FFF2-40B4-BE49-F238E27FC236}">
                <a16:creationId xmlns:a16="http://schemas.microsoft.com/office/drawing/2014/main" id="{74EFB7B8-E363-E7A6-D009-F70C58853A32}"/>
              </a:ext>
            </a:extLst>
          </p:cNvPr>
          <p:cNvSpPr txBox="1">
            <a:spLocks/>
          </p:cNvSpPr>
          <p:nvPr/>
        </p:nvSpPr>
        <p:spPr>
          <a:xfrm>
            <a:off x="1718267" y="2209983"/>
            <a:ext cx="4322881" cy="4089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numCol="1" spcCol="38100" anchor="ctr">
            <a:normAutofit fontScale="85000" lnSpcReduction="20000"/>
          </a:bodyPr>
          <a:lstStyle>
            <a:lvl1pPr algn="ctr" ea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defRPr sz="2600" b="1" cap="all">
                <a:solidFill>
                  <a:srgbClr val="FFFFFF"/>
                </a:solidFill>
                <a:latin typeface="+mj-lt"/>
                <a:ea typeface="Montserrat" panose="00000500000000000000" pitchFamily="2" charset="-18"/>
                <a:cs typeface="Montserrat" panose="00000500000000000000" pitchFamily="2" charset="-18"/>
                <a:sym typeface="Montserrat ExtraBold"/>
              </a:defRPr>
            </a:lvl1pPr>
            <a:lvl2pPr marL="739775" indent="-285750" defTabSz="538163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>
                    <a:alpha val="99000"/>
                  </a:schemeClr>
                </a:solidFill>
                <a:latin typeface="+mn-lt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indent="-285750" defTabSz="538163">
              <a:spcBef>
                <a:spcPts val="600"/>
              </a:spcBef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defRPr sz="1400">
                <a:solidFill>
                  <a:schemeClr val="accent4">
                    <a:alpha val="99000"/>
                  </a:schemeClr>
                </a:solidFill>
                <a:latin typeface="+mn-lt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indent="-285750" defTabSz="538163">
              <a:spcBef>
                <a:spcPts val="600"/>
              </a:spcBef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defRPr sz="1400">
                <a:solidFill>
                  <a:schemeClr val="accent4">
                    <a:alpha val="99000"/>
                  </a:schemeClr>
                </a:solidFill>
                <a:latin typeface="+mn-lt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indent="-285750" defTabSz="538163">
              <a:spcBef>
                <a:spcPts val="600"/>
              </a:spcBef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defRPr sz="1400">
                <a:solidFill>
                  <a:schemeClr val="accent4">
                    <a:alpha val="99000"/>
                  </a:schemeClr>
                </a:solidFill>
                <a:latin typeface="+mn-lt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indent="-228600" defTabSz="896937">
              <a:lnSpc>
                <a:spcPct val="90000"/>
              </a:lnSpc>
              <a:spcBef>
                <a:spcPts val="1000"/>
              </a:spcBef>
              <a:buClr>
                <a:srgbClr val="262626"/>
              </a:buClr>
              <a:buSzPct val="100000"/>
              <a:buChar char="•"/>
              <a:tabLst>
                <a:tab pos="533400" algn="l"/>
              </a:tabLst>
              <a:defRPr cap="all">
                <a:solidFill>
                  <a:srgbClr val="262626">
                    <a:alpha val="99000"/>
                  </a:srgbClr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indent="-228600" defTabSz="896937">
              <a:lnSpc>
                <a:spcPct val="90000"/>
              </a:lnSpc>
              <a:spcBef>
                <a:spcPts val="1000"/>
              </a:spcBef>
              <a:buClr>
                <a:srgbClr val="262626"/>
              </a:buClr>
              <a:buSzPct val="100000"/>
              <a:buChar char="•"/>
              <a:tabLst>
                <a:tab pos="533400" algn="l"/>
              </a:tabLst>
              <a:defRPr cap="all">
                <a:solidFill>
                  <a:srgbClr val="262626">
                    <a:alpha val="99000"/>
                  </a:srgbClr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indent="-228600" defTabSz="896937">
              <a:lnSpc>
                <a:spcPct val="90000"/>
              </a:lnSpc>
              <a:spcBef>
                <a:spcPts val="1000"/>
              </a:spcBef>
              <a:buClr>
                <a:srgbClr val="262626"/>
              </a:buClr>
              <a:buSzPct val="100000"/>
              <a:buChar char="•"/>
              <a:tabLst>
                <a:tab pos="533400" algn="l"/>
              </a:tabLst>
              <a:defRPr cap="all">
                <a:solidFill>
                  <a:srgbClr val="262626">
                    <a:alpha val="99000"/>
                  </a:srgbClr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indent="-228600" defTabSz="896937">
              <a:lnSpc>
                <a:spcPct val="90000"/>
              </a:lnSpc>
              <a:spcBef>
                <a:spcPts val="1000"/>
              </a:spcBef>
              <a:buClr>
                <a:srgbClr val="262626"/>
              </a:buClr>
              <a:buSzPct val="100000"/>
              <a:buChar char="•"/>
              <a:tabLst>
                <a:tab pos="533400" algn="l"/>
              </a:tabLst>
              <a:defRPr cap="all">
                <a:solidFill>
                  <a:srgbClr val="262626">
                    <a:alpha val="99000"/>
                  </a:srgbClr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hu-HU" dirty="0"/>
              <a:t>Diákhitel1</a:t>
            </a:r>
          </a:p>
        </p:txBody>
      </p:sp>
      <p:sp>
        <p:nvSpPr>
          <p:cNvPr id="15" name="Szöveg helye 14">
            <a:extLst>
              <a:ext uri="{FF2B5EF4-FFF2-40B4-BE49-F238E27FC236}">
                <a16:creationId xmlns:a16="http://schemas.microsoft.com/office/drawing/2014/main" id="{7D1FFC61-4D68-C90B-37A6-F4476F2A1B9B}"/>
              </a:ext>
            </a:extLst>
          </p:cNvPr>
          <p:cNvSpPr txBox="1">
            <a:spLocks/>
          </p:cNvSpPr>
          <p:nvPr/>
        </p:nvSpPr>
        <p:spPr>
          <a:xfrm>
            <a:off x="6190116" y="2618952"/>
            <a:ext cx="4322881" cy="2455048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000" tIns="72000" rIns="72000" bIns="72000" numCol="1" spcCol="38100">
            <a:normAutofit/>
          </a:bodyPr>
          <a:lstStyle>
            <a:lvl1pPr marL="285750" marR="0" indent="-2857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6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/>
                <a:cs typeface="Montserrat"/>
                <a:sym typeface="Montserrat"/>
              </a:defRPr>
            </a:lvl1pPr>
            <a:lvl2pPr marL="718457" marR="0" indent="-261257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/>
                <a:cs typeface="Montserrat"/>
                <a:sym typeface="Montserrat"/>
              </a:defRPr>
            </a:lvl2pPr>
            <a:lvl3pPr marL="1175657" marR="0" indent="-261257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/>
                <a:cs typeface="Montserrat"/>
                <a:sym typeface="Montserrat"/>
              </a:defRPr>
            </a:lvl3pPr>
            <a:lvl4pPr marL="1632857" marR="0" indent="-261257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/>
                <a:cs typeface="Montserrat"/>
                <a:sym typeface="Montserrat"/>
              </a:defRPr>
            </a:lvl4pPr>
            <a:lvl5pPr marL="2090057" marR="0" indent="-261257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/>
                <a:cs typeface="Montserrat"/>
                <a:sym typeface="Montserrat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ctr" hangingPunct="1">
              <a:buNone/>
            </a:pPr>
            <a:endParaRPr lang="hu-HU" sz="3200" b="1" spc="20" dirty="0">
              <a:solidFill>
                <a:srgbClr val="B61B7F"/>
              </a:solidFill>
              <a:latin typeface="+mj-lt"/>
            </a:endParaRPr>
          </a:p>
          <a:p>
            <a:pPr marL="0" indent="0" algn="ctr" hangingPunct="1">
              <a:buNone/>
            </a:pPr>
            <a:r>
              <a:rPr lang="hu-HU" sz="7200" b="1" spc="20" dirty="0">
                <a:solidFill>
                  <a:srgbClr val="B61B7F"/>
                </a:solidFill>
                <a:latin typeface="+mj-lt"/>
              </a:rPr>
              <a:t>4,4 év</a:t>
            </a:r>
          </a:p>
        </p:txBody>
      </p:sp>
      <p:sp>
        <p:nvSpPr>
          <p:cNvPr id="16" name="Szöveg helye 1">
            <a:extLst>
              <a:ext uri="{FF2B5EF4-FFF2-40B4-BE49-F238E27FC236}">
                <a16:creationId xmlns:a16="http://schemas.microsoft.com/office/drawing/2014/main" id="{5F4C05EE-7357-4C2C-E73F-6ADFBD585B0F}"/>
              </a:ext>
            </a:extLst>
          </p:cNvPr>
          <p:cNvSpPr txBox="1">
            <a:spLocks/>
          </p:cNvSpPr>
          <p:nvPr/>
        </p:nvSpPr>
        <p:spPr>
          <a:xfrm>
            <a:off x="6190116" y="2209981"/>
            <a:ext cx="4322881" cy="408971"/>
          </a:xfrm>
          <a:prstGeom prst="rect">
            <a:avLst/>
          </a:prstGeom>
          <a:solidFill>
            <a:srgbClr val="6BC5D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numCol="1" spcCol="38100" anchor="ctr">
            <a:normAutofit fontScale="85000" lnSpcReduction="20000"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="1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Montserrat" panose="00000500000000000000" pitchFamily="2" charset="-18"/>
                <a:cs typeface="Montserrat" panose="00000500000000000000" pitchFamily="2" charset="-18"/>
                <a:sym typeface="Montserrat ExtraBold"/>
              </a:defRPr>
            </a:lvl1pPr>
            <a:lvl2pPr marL="739775" marR="0" indent="-285750" algn="l" defTabSz="538163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tabLst/>
              <a:defRPr sz="16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538163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538163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538163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hu-HU" sz="2600" dirty="0"/>
              <a:t>DIÁKHITEL2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102919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C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4">
            <a:extLst>
              <a:ext uri="{FF2B5EF4-FFF2-40B4-BE49-F238E27FC236}">
                <a16:creationId xmlns:a16="http://schemas.microsoft.com/office/drawing/2014/main" id="{ED72C2B0-92FA-8C87-CD0A-1D0AC772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558" y="2239390"/>
            <a:ext cx="10016882" cy="1411722"/>
          </a:xfrm>
        </p:spPr>
        <p:txBody>
          <a:bodyPr>
            <a:noAutofit/>
          </a:bodyPr>
          <a:lstStyle/>
          <a:p>
            <a:pPr algn="ctr"/>
            <a:r>
              <a:rPr lang="hu-HU" sz="4800" spc="10" dirty="0">
                <a:solidFill>
                  <a:schemeClr val="bg1"/>
                </a:solidFill>
              </a:rPr>
              <a:t>Biztos pénzügyi háttér tanulmányaidhoz.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03F560F-549A-47B6-4CA4-C637CF1CD97C}"/>
              </a:ext>
            </a:extLst>
          </p:cNvPr>
          <p:cNvSpPr/>
          <p:nvPr/>
        </p:nvSpPr>
        <p:spPr>
          <a:xfrm>
            <a:off x="8911277" y="327449"/>
            <a:ext cx="3280723" cy="593007"/>
          </a:xfrm>
          <a:prstGeom prst="rect">
            <a:avLst/>
          </a:prstGeom>
          <a:solidFill>
            <a:srgbClr val="6BC5D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Kép 10" descr="A képen Betűtípus, Grafika, embléma, szöveg látható&#10;&#10;Automatikusan generált leírás">
            <a:extLst>
              <a:ext uri="{FF2B5EF4-FFF2-40B4-BE49-F238E27FC236}">
                <a16:creationId xmlns:a16="http://schemas.microsoft.com/office/drawing/2014/main" id="{A7BBCA4A-D0BE-1409-0547-DE742653F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00" y="4888387"/>
            <a:ext cx="4481800" cy="13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01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B012F0DA-E078-DFA7-8061-B4B037CC8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69" y="2715251"/>
            <a:ext cx="9542462" cy="731520"/>
          </a:xfrm>
        </p:spPr>
        <p:txBody>
          <a:bodyPr>
            <a:noAutofit/>
          </a:bodyPr>
          <a:lstStyle/>
          <a:p>
            <a:pPr algn="ctr"/>
            <a:r>
              <a:rPr lang="hu-HU" sz="3600" dirty="0">
                <a:solidFill>
                  <a:srgbClr val="2D2E7E"/>
                </a:solidFill>
              </a:rPr>
              <a:t>Valóban többet lehet keresni diplomával?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8424F97-E963-01FA-06EB-B08EE6A28996}"/>
              </a:ext>
            </a:extLst>
          </p:cNvPr>
          <p:cNvSpPr txBox="1"/>
          <p:nvPr/>
        </p:nvSpPr>
        <p:spPr>
          <a:xfrm>
            <a:off x="782128" y="3525387"/>
            <a:ext cx="1062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B5097F"/>
                </a:solidFill>
                <a:latin typeface="+mj-lt"/>
                <a:ea typeface="Source Sans Pro Black" panose="020B0803030403020204" pitchFamily="34" charset="0"/>
                <a:cs typeface="Arial" panose="020B0604020202020204" pitchFamily="34" charset="0"/>
              </a:rPr>
              <a:t>MEGTÉRÜL EZ A BEFEKTETÉS?</a:t>
            </a:r>
          </a:p>
        </p:txBody>
      </p:sp>
    </p:spTree>
    <p:extLst>
      <p:ext uri="{BB962C8B-B14F-4D97-AF65-F5344CB8AC3E}">
        <p14:creationId xmlns:p14="http://schemas.microsoft.com/office/powerpoint/2010/main" val="28492249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9CA1D8F3-AB2F-5EDF-BD0D-E4AF3D864A3E}"/>
              </a:ext>
            </a:extLst>
          </p:cNvPr>
          <p:cNvSpPr txBox="1"/>
          <p:nvPr/>
        </p:nvSpPr>
        <p:spPr>
          <a:xfrm>
            <a:off x="841125" y="3354016"/>
            <a:ext cx="3952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>
                <a:solidFill>
                  <a:srgbClr val="657786"/>
                </a:solidFill>
                <a:latin typeface="Arial" panose="020B0604020202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Átlagkereset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0A3A313-94C2-B20E-7E30-3368E5D19F1F}"/>
              </a:ext>
            </a:extLst>
          </p:cNvPr>
          <p:cNvSpPr txBox="1"/>
          <p:nvPr/>
        </p:nvSpPr>
        <p:spPr>
          <a:xfrm>
            <a:off x="6982454" y="3061628"/>
            <a:ext cx="452720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>
                <a:solidFill>
                  <a:srgbClr val="223E8B"/>
                </a:solidFill>
                <a:latin typeface="Arial" panose="020B0604020202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 </a:t>
            </a:r>
            <a:r>
              <a:rPr lang="hu-HU" sz="4800" dirty="0">
                <a:solidFill>
                  <a:srgbClr val="223E8B"/>
                </a:solidFill>
                <a:latin typeface="Arial" panose="020B0604020202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DIPLOMÁSOK</a:t>
            </a:r>
            <a:r>
              <a:rPr lang="hu-HU" sz="3200" dirty="0">
                <a:solidFill>
                  <a:srgbClr val="223E8B"/>
                </a:solidFill>
                <a:latin typeface="Arial" panose="020B0604020202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 	</a:t>
            </a:r>
          </a:p>
          <a:p>
            <a:pPr algn="ctr"/>
            <a:r>
              <a:rPr lang="hu-HU" sz="3800" dirty="0">
                <a:solidFill>
                  <a:srgbClr val="223E8B"/>
                </a:solidFill>
                <a:latin typeface="Arial" panose="020B0604020202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átlagkeresete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A3B0F67-4A6C-9B02-6A18-0522906A4BC6}"/>
              </a:ext>
            </a:extLst>
          </p:cNvPr>
          <p:cNvSpPr txBox="1"/>
          <p:nvPr/>
        </p:nvSpPr>
        <p:spPr>
          <a:xfrm>
            <a:off x="4491721" y="1792605"/>
            <a:ext cx="29064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0" dirty="0">
                <a:solidFill>
                  <a:srgbClr val="B5097F"/>
                </a:solidFill>
                <a:latin typeface="Arial" panose="020B0604020202020204" pitchFamily="34" charset="0"/>
                <a:ea typeface="Source Sans Pro Black" panose="020B0803030403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D74F0DF-72AB-F285-62B5-076B815E9792}"/>
              </a:ext>
            </a:extLst>
          </p:cNvPr>
          <p:cNvSpPr txBox="1"/>
          <p:nvPr/>
        </p:nvSpPr>
        <p:spPr>
          <a:xfrm>
            <a:off x="5067124" y="1792605"/>
            <a:ext cx="1755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rgbClr val="223E8B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X</a:t>
            </a:r>
            <a:r>
              <a:rPr lang="hu-HU" sz="6000" dirty="0">
                <a:solidFill>
                  <a:srgbClr val="223E8B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1,6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C7D6CC0-AF20-5F7D-3D24-548BF25E115F}"/>
              </a:ext>
            </a:extLst>
          </p:cNvPr>
          <p:cNvSpPr txBox="1"/>
          <p:nvPr/>
        </p:nvSpPr>
        <p:spPr>
          <a:xfrm>
            <a:off x="3898869" y="6413306"/>
            <a:ext cx="818689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i="1" dirty="0">
                <a:solidFill>
                  <a:srgbClr val="2D2E7E"/>
                </a:solidFill>
                <a:latin typeface="+mn-lt"/>
                <a:ea typeface="Source Sans Pro Black" panose="020B0803030403020204" pitchFamily="34" charset="0"/>
                <a:cs typeface="+mn-cs"/>
              </a:rPr>
              <a:t>Forrás: Oktatási Hivatal Felsőoktatási Elemzési Főosztály, DPR AAE 2022</a:t>
            </a:r>
          </a:p>
        </p:txBody>
      </p:sp>
    </p:spTree>
    <p:extLst>
      <p:ext uri="{BB962C8B-B14F-4D97-AF65-F5344CB8AC3E}">
        <p14:creationId xmlns:p14="http://schemas.microsoft.com/office/powerpoint/2010/main" val="40338407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3">
            <a:extLst>
              <a:ext uri="{FF2B5EF4-FFF2-40B4-BE49-F238E27FC236}">
                <a16:creationId xmlns:a16="http://schemas.microsoft.com/office/drawing/2014/main" id="{FB70132B-5034-C5CA-9A1C-3B028205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69" y="2543328"/>
            <a:ext cx="9542462" cy="1046470"/>
          </a:xfrm>
        </p:spPr>
        <p:txBody>
          <a:bodyPr>
            <a:noAutofit/>
          </a:bodyPr>
          <a:lstStyle/>
          <a:p>
            <a:pPr algn="ctr"/>
            <a:r>
              <a:rPr lang="hu-HU" sz="3600" dirty="0">
                <a:solidFill>
                  <a:srgbClr val="2D2E7E"/>
                </a:solidFill>
              </a:rPr>
              <a:t>Mekkora anyagi terhet jelent a továbbtanulás?</a:t>
            </a:r>
            <a:endParaRPr lang="hu-HU" sz="3600" dirty="0">
              <a:solidFill>
                <a:srgbClr val="B326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304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14BC18F-3376-7D33-39C3-7F8937E2C5BB}"/>
              </a:ext>
            </a:extLst>
          </p:cNvPr>
          <p:cNvSpPr txBox="1">
            <a:spLocks/>
          </p:cNvSpPr>
          <p:nvPr/>
        </p:nvSpPr>
        <p:spPr>
          <a:xfrm>
            <a:off x="2461845" y="6507885"/>
            <a:ext cx="8028634" cy="2237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7400" b="0" i="0">
                <a:solidFill>
                  <a:srgbClr val="283583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R="5080" indent="11113" algn="r">
              <a:lnSpc>
                <a:spcPct val="105900"/>
              </a:lnSpc>
              <a:spcBef>
                <a:spcPts val="90"/>
              </a:spcBef>
            </a:pPr>
            <a:r>
              <a:rPr lang="hu-HU" sz="1400" i="1" spc="20" dirty="0">
                <a:solidFill>
                  <a:srgbClr val="657786"/>
                </a:solidFill>
                <a:latin typeface="+mn-lt"/>
              </a:rPr>
              <a:t>Forrás: MFB-Diákhitel</a:t>
            </a:r>
            <a:endParaRPr lang="hu-HU" sz="1400" i="1" kern="0" spc="20" dirty="0">
              <a:solidFill>
                <a:srgbClr val="657786"/>
              </a:solidFill>
              <a:latin typeface="+mn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D5F0B3-E2AE-9C0B-79D8-3826B83C53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991086"/>
              </p:ext>
            </p:extLst>
          </p:nvPr>
        </p:nvGraphicFramePr>
        <p:xfrm>
          <a:off x="1140606" y="653140"/>
          <a:ext cx="9714006" cy="530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zöveg helye 14">
            <a:extLst>
              <a:ext uri="{FF2B5EF4-FFF2-40B4-BE49-F238E27FC236}">
                <a16:creationId xmlns:a16="http://schemas.microsoft.com/office/drawing/2014/main" id="{BDA86F78-BB25-47AA-B7C1-5EAC0F93188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505338" y="5962218"/>
            <a:ext cx="8985141" cy="505475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hu-HU" sz="2300" b="1" spc="20" dirty="0">
                <a:latin typeface="+mj-lt"/>
              </a:rPr>
              <a:t>a diák szerint a hallgatók átlagos kiadásterve egy hónapra</a:t>
            </a:r>
            <a:endParaRPr lang="hu-HU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33666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14">
            <a:extLst>
              <a:ext uri="{FF2B5EF4-FFF2-40B4-BE49-F238E27FC236}">
                <a16:creationId xmlns:a16="http://schemas.microsoft.com/office/drawing/2014/main" id="{397178BC-19C4-08F2-D8CA-CDDF8856B361}"/>
              </a:ext>
            </a:extLst>
          </p:cNvPr>
          <p:cNvSpPr txBox="1">
            <a:spLocks/>
          </p:cNvSpPr>
          <p:nvPr/>
        </p:nvSpPr>
        <p:spPr>
          <a:xfrm>
            <a:off x="2369975" y="2527020"/>
            <a:ext cx="6942483" cy="27541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000" tIns="72000" rIns="72000" bIns="72000" numCol="1" spcCol="38100">
            <a:normAutofit/>
          </a:bodyPr>
          <a:lstStyle>
            <a:lvl1pPr marL="285750" marR="0" indent="-2857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6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/>
                <a:cs typeface="Montserrat"/>
                <a:sym typeface="Montserrat"/>
              </a:defRPr>
            </a:lvl1pPr>
            <a:lvl2pPr marL="718457" marR="0" indent="-261257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/>
                <a:cs typeface="Montserrat"/>
                <a:sym typeface="Montserrat"/>
              </a:defRPr>
            </a:lvl2pPr>
            <a:lvl3pPr marL="1175657" marR="0" indent="-261257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/>
                <a:cs typeface="Montserrat"/>
                <a:sym typeface="Montserrat"/>
              </a:defRPr>
            </a:lvl3pPr>
            <a:lvl4pPr marL="1632857" marR="0" indent="-261257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/>
                <a:cs typeface="Montserrat"/>
                <a:sym typeface="Montserrat"/>
              </a:defRPr>
            </a:lvl4pPr>
            <a:lvl5pPr marL="2090057" marR="0" indent="-261257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/>
                <a:cs typeface="Montserrat"/>
                <a:sym typeface="Montserrat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ctr" hangingPunct="1">
              <a:buFont typeface="Wingdings" panose="05000000000000000000" pitchFamily="2" charset="2"/>
              <a:buNone/>
            </a:pPr>
            <a:endParaRPr lang="hu-HU" sz="4400" b="1" spc="20" dirty="0">
              <a:solidFill>
                <a:srgbClr val="B61B7F"/>
              </a:solidFill>
              <a:latin typeface="+mj-lt"/>
            </a:endParaRPr>
          </a:p>
          <a:p>
            <a:pPr marL="0" indent="0" algn="ctr" hangingPunct="1">
              <a:buFont typeface="Wingdings" panose="05000000000000000000" pitchFamily="2" charset="2"/>
              <a:buNone/>
            </a:pPr>
            <a:r>
              <a:rPr lang="hu-HU" sz="5400" b="1" spc="20" dirty="0">
                <a:solidFill>
                  <a:srgbClr val="B61B7F"/>
                </a:solidFill>
                <a:latin typeface="+mj-lt"/>
              </a:rPr>
              <a:t>226.565</a:t>
            </a:r>
            <a:r>
              <a:rPr lang="hu-HU" sz="5400" spc="20" dirty="0">
                <a:solidFill>
                  <a:srgbClr val="B61B7F"/>
                </a:solidFill>
                <a:latin typeface="+mj-lt"/>
              </a:rPr>
              <a:t> Ft</a:t>
            </a:r>
            <a:endParaRPr lang="hu-HU" sz="3600" spc="20" dirty="0"/>
          </a:p>
        </p:txBody>
      </p:sp>
      <p:sp>
        <p:nvSpPr>
          <p:cNvPr id="27" name="Szöveg helye 1">
            <a:extLst>
              <a:ext uri="{FF2B5EF4-FFF2-40B4-BE49-F238E27FC236}">
                <a16:creationId xmlns:a16="http://schemas.microsoft.com/office/drawing/2014/main" id="{90C36D4E-03AD-977D-705E-21B796AA4465}"/>
              </a:ext>
            </a:extLst>
          </p:cNvPr>
          <p:cNvSpPr txBox="1">
            <a:spLocks/>
          </p:cNvSpPr>
          <p:nvPr/>
        </p:nvSpPr>
        <p:spPr>
          <a:xfrm>
            <a:off x="2369975" y="1371600"/>
            <a:ext cx="6942483" cy="1155420"/>
          </a:xfrm>
          <a:prstGeom prst="rect">
            <a:avLst/>
          </a:prstGeom>
          <a:solidFill>
            <a:srgbClr val="6BC5D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numCol="1" spcCol="381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="1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Montserrat" panose="00000500000000000000" pitchFamily="2" charset="-18"/>
                <a:cs typeface="Montserrat" panose="00000500000000000000" pitchFamily="2" charset="-18"/>
                <a:sym typeface="Montserrat ExtraBold"/>
              </a:defRPr>
            </a:lvl1pPr>
            <a:lvl2pPr marL="739775" marR="0" indent="-285750" algn="l" defTabSz="538163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tabLst/>
              <a:defRPr sz="16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538163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538163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538163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Montserrat" panose="00000500000000000000" pitchFamily="2" charset="-18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accent4">
                    <a:alpha val="99000"/>
                  </a:schemeClr>
                </a:solidFill>
                <a:uFillTx/>
                <a:latin typeface="+mn-lt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ctr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u-HU" sz="2000" b="1" spc="20" dirty="0">
                <a:latin typeface="+mj-lt"/>
              </a:rPr>
              <a:t>a továbbtanulók átlagos kiadásterve </a:t>
            </a:r>
          </a:p>
          <a:p>
            <a:pPr marL="0" indent="0" algn="ctr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u-HU" sz="2000" b="1" spc="20" dirty="0">
                <a:latin typeface="+mj-lt"/>
              </a:rPr>
              <a:t>egy hónapra</a:t>
            </a:r>
            <a:endParaRPr lang="hu-HU" sz="2000" dirty="0">
              <a:solidFill>
                <a:srgbClr val="657786">
                  <a:alpha val="99000"/>
                </a:srgbClr>
              </a:solidFill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137761DE-AAFD-3CF2-41E4-A8C0E94512EE}"/>
              </a:ext>
            </a:extLst>
          </p:cNvPr>
          <p:cNvSpPr txBox="1">
            <a:spLocks/>
          </p:cNvSpPr>
          <p:nvPr/>
        </p:nvSpPr>
        <p:spPr>
          <a:xfrm>
            <a:off x="2886269" y="5743712"/>
            <a:ext cx="6426189" cy="2237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7400" b="0" i="0">
                <a:solidFill>
                  <a:srgbClr val="283583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R="5080" indent="11113" algn="r">
              <a:lnSpc>
                <a:spcPct val="105900"/>
              </a:lnSpc>
              <a:spcBef>
                <a:spcPts val="90"/>
              </a:spcBef>
            </a:pPr>
            <a:r>
              <a:rPr lang="hu-HU" sz="1400" i="1" spc="20" dirty="0">
                <a:solidFill>
                  <a:srgbClr val="657786"/>
                </a:solidFill>
                <a:latin typeface="+mn-lt"/>
              </a:rPr>
              <a:t>Forrás: </a:t>
            </a:r>
            <a:r>
              <a:rPr lang="hu-HU" sz="1400" i="1" kern="0" spc="20" dirty="0">
                <a:solidFill>
                  <a:srgbClr val="657786"/>
                </a:solidFill>
                <a:latin typeface="+mn-lt"/>
              </a:rPr>
              <a:t>Diákhitel Pénzügyi Tájoló alkalmazás </a:t>
            </a:r>
            <a:r>
              <a:rPr lang="hu-HU" sz="1400" i="1" spc="20" dirty="0">
                <a:solidFill>
                  <a:srgbClr val="657786"/>
                </a:solidFill>
                <a:latin typeface="+mn-lt"/>
              </a:rPr>
              <a:t>(3.549 kalkuláció)</a:t>
            </a:r>
            <a:endParaRPr lang="hu-HU" sz="1400" i="1" kern="0" spc="20" dirty="0">
              <a:solidFill>
                <a:srgbClr val="6577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48941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ABED863-40E6-62C4-2AB2-F72BA842DF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3109"/>
              </p:ext>
            </p:extLst>
          </p:nvPr>
        </p:nvGraphicFramePr>
        <p:xfrm>
          <a:off x="1542659" y="736878"/>
          <a:ext cx="9360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bject 3">
            <a:extLst>
              <a:ext uri="{FF2B5EF4-FFF2-40B4-BE49-F238E27FC236}">
                <a16:creationId xmlns:a16="http://schemas.microsoft.com/office/drawing/2014/main" id="{914BC18F-3376-7D33-39C3-7F8937E2C5BB}"/>
              </a:ext>
            </a:extLst>
          </p:cNvPr>
          <p:cNvSpPr txBox="1">
            <a:spLocks/>
          </p:cNvSpPr>
          <p:nvPr/>
        </p:nvSpPr>
        <p:spPr>
          <a:xfrm>
            <a:off x="2461845" y="6507885"/>
            <a:ext cx="8028634" cy="2237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7400" b="0" i="0">
                <a:solidFill>
                  <a:srgbClr val="283583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R="5080" indent="11113" algn="r">
              <a:lnSpc>
                <a:spcPct val="105900"/>
              </a:lnSpc>
              <a:spcBef>
                <a:spcPts val="90"/>
              </a:spcBef>
            </a:pPr>
            <a:r>
              <a:rPr lang="hu-HU" sz="1400" i="1" spc="20" dirty="0">
                <a:solidFill>
                  <a:srgbClr val="657786"/>
                </a:solidFill>
                <a:latin typeface="+mn-lt"/>
              </a:rPr>
              <a:t>Forrás: </a:t>
            </a:r>
            <a:r>
              <a:rPr lang="hu-HU" sz="1400" i="1" kern="0" spc="20" dirty="0">
                <a:solidFill>
                  <a:srgbClr val="657786"/>
                </a:solidFill>
                <a:latin typeface="+mn-lt"/>
              </a:rPr>
              <a:t>Diákhitel Pénzügyi Tájoló alkalmazás </a:t>
            </a:r>
            <a:r>
              <a:rPr lang="hu-HU" sz="1400" i="1" spc="20" dirty="0">
                <a:solidFill>
                  <a:srgbClr val="657786"/>
                </a:solidFill>
                <a:latin typeface="+mn-lt"/>
              </a:rPr>
              <a:t>(33.926 kalkuláció)</a:t>
            </a:r>
            <a:endParaRPr lang="hu-HU" sz="1400" i="1" kern="0" spc="20" dirty="0">
              <a:solidFill>
                <a:srgbClr val="657786"/>
              </a:solidFill>
              <a:latin typeface="+mn-lt"/>
            </a:endParaRPr>
          </a:p>
        </p:txBody>
      </p:sp>
      <p:sp>
        <p:nvSpPr>
          <p:cNvPr id="14" name="Szöveg helye 14">
            <a:extLst>
              <a:ext uri="{FF2B5EF4-FFF2-40B4-BE49-F238E27FC236}">
                <a16:creationId xmlns:a16="http://schemas.microsoft.com/office/drawing/2014/main" id="{82A3CF7A-467E-D08A-C3DC-E65062EE61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461844" y="5962218"/>
            <a:ext cx="8028635" cy="505475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hu-HU" sz="2300" b="1" spc="20" dirty="0">
                <a:latin typeface="+mj-lt"/>
              </a:rPr>
              <a:t>a továbbtanulók átlagos kiadásterve egy hónapra</a:t>
            </a:r>
            <a:endParaRPr lang="hu-HU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61260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14BC18F-3376-7D33-39C3-7F8937E2C5BB}"/>
              </a:ext>
            </a:extLst>
          </p:cNvPr>
          <p:cNvSpPr txBox="1">
            <a:spLocks/>
          </p:cNvSpPr>
          <p:nvPr/>
        </p:nvSpPr>
        <p:spPr>
          <a:xfrm>
            <a:off x="2461845" y="6507885"/>
            <a:ext cx="8028634" cy="2237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7400" b="0" i="0">
                <a:solidFill>
                  <a:srgbClr val="283583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R="5080" indent="11113" algn="r">
              <a:lnSpc>
                <a:spcPct val="105900"/>
              </a:lnSpc>
              <a:spcBef>
                <a:spcPts val="90"/>
              </a:spcBef>
            </a:pPr>
            <a:r>
              <a:rPr lang="hu-HU" sz="1400" i="1" spc="20" dirty="0">
                <a:solidFill>
                  <a:srgbClr val="657786"/>
                </a:solidFill>
                <a:latin typeface="+mn-lt"/>
              </a:rPr>
              <a:t>Forrás: </a:t>
            </a:r>
            <a:r>
              <a:rPr lang="hu-HU" sz="1400" i="1" kern="0" spc="20" dirty="0">
                <a:solidFill>
                  <a:srgbClr val="657786"/>
                </a:solidFill>
                <a:latin typeface="+mn-lt"/>
              </a:rPr>
              <a:t>Diákhitel Pénzügyi Tájoló alkalmazás </a:t>
            </a:r>
            <a:r>
              <a:rPr lang="hu-HU" sz="1400" i="1" spc="20" dirty="0">
                <a:solidFill>
                  <a:srgbClr val="657786"/>
                </a:solidFill>
                <a:latin typeface="+mn-lt"/>
              </a:rPr>
              <a:t>(33.926 kalkuláció)</a:t>
            </a:r>
            <a:endParaRPr lang="hu-HU" sz="1400" i="1" kern="0" spc="20" dirty="0">
              <a:solidFill>
                <a:srgbClr val="657786"/>
              </a:solidFill>
              <a:latin typeface="+mn-lt"/>
            </a:endParaRPr>
          </a:p>
        </p:txBody>
      </p:sp>
      <p:sp>
        <p:nvSpPr>
          <p:cNvPr id="7" name="Szöveg helye 14">
            <a:extLst>
              <a:ext uri="{FF2B5EF4-FFF2-40B4-BE49-F238E27FC236}">
                <a16:creationId xmlns:a16="http://schemas.microsoft.com/office/drawing/2014/main" id="{2E339530-2CD2-5755-D10B-24EEF39E73E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461844" y="5962218"/>
            <a:ext cx="8028635" cy="505475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hu-HU" sz="2300" b="1" spc="20" dirty="0">
                <a:latin typeface="+mj-lt"/>
              </a:rPr>
              <a:t>a továbbtanulók átlagos kiadásterve az első félévre</a:t>
            </a:r>
            <a:endParaRPr lang="hu-HU" sz="2300" dirty="0">
              <a:latin typeface="+mj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65219BD-F49D-AC35-6857-CFB995B814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68161"/>
              </p:ext>
            </p:extLst>
          </p:nvPr>
        </p:nvGraphicFramePr>
        <p:xfrm>
          <a:off x="1558212" y="742218"/>
          <a:ext cx="9360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18667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3">
            <a:extLst>
              <a:ext uri="{FF2B5EF4-FFF2-40B4-BE49-F238E27FC236}">
                <a16:creationId xmlns:a16="http://schemas.microsoft.com/office/drawing/2014/main" id="{4F167E58-C9AB-B5C2-6969-416E3F1A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69" y="2580773"/>
            <a:ext cx="9542462" cy="699574"/>
          </a:xfrm>
        </p:spPr>
        <p:txBody>
          <a:bodyPr>
            <a:noAutofit/>
          </a:bodyPr>
          <a:lstStyle/>
          <a:p>
            <a:pPr algn="ctr"/>
            <a:r>
              <a:rPr lang="hu-HU" sz="3600" dirty="0">
                <a:solidFill>
                  <a:srgbClr val="2D2E7E"/>
                </a:solidFill>
              </a:rPr>
              <a:t>Mire költ </a:t>
            </a:r>
            <a:r>
              <a:rPr lang="hu-HU" sz="3600" dirty="0" err="1">
                <a:solidFill>
                  <a:srgbClr val="2D2E7E"/>
                </a:solidFill>
              </a:rPr>
              <a:t>eGy</a:t>
            </a:r>
            <a:r>
              <a:rPr lang="hu-HU" sz="3600" dirty="0">
                <a:solidFill>
                  <a:srgbClr val="2D2E7E"/>
                </a:solidFill>
              </a:rPr>
              <a:t> egyetemista?</a:t>
            </a:r>
          </a:p>
        </p:txBody>
      </p:sp>
    </p:spTree>
    <p:extLst>
      <p:ext uri="{BB962C8B-B14F-4D97-AF65-F5344CB8AC3E}">
        <p14:creationId xmlns:p14="http://schemas.microsoft.com/office/powerpoint/2010/main" val="14875154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LAP CÍMDIÁK">
  <a:themeElements>
    <a:clrScheme name="Diakhitel">
      <a:dk1>
        <a:sysClr val="windowText" lastClr="000000"/>
      </a:dk1>
      <a:lt1>
        <a:sysClr val="window" lastClr="FFFFFF"/>
      </a:lt1>
      <a:dk2>
        <a:srgbClr val="6BC5D1"/>
      </a:dk2>
      <a:lt2>
        <a:srgbClr val="FFFFFF"/>
      </a:lt2>
      <a:accent1>
        <a:srgbClr val="B3268A"/>
      </a:accent1>
      <a:accent2>
        <a:srgbClr val="6BC5D1"/>
      </a:accent2>
      <a:accent3>
        <a:srgbClr val="2D2E7E"/>
      </a:accent3>
      <a:accent4>
        <a:srgbClr val="657786"/>
      </a:accent4>
      <a:accent5>
        <a:srgbClr val="FAA842"/>
      </a:accent5>
      <a:accent6>
        <a:srgbClr val="AAB8C2"/>
      </a:accent6>
      <a:hlink>
        <a:srgbClr val="6BC5D1"/>
      </a:hlink>
      <a:folHlink>
        <a:srgbClr val="F03ECA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ÉPES CÍMDIÁK V2">
  <a:themeElements>
    <a:clrScheme name="Diakhitel">
      <a:dk1>
        <a:sysClr val="windowText" lastClr="000000"/>
      </a:dk1>
      <a:lt1>
        <a:sysClr val="window" lastClr="FFFFFF"/>
      </a:lt1>
      <a:dk2>
        <a:srgbClr val="2D2E7E"/>
      </a:dk2>
      <a:lt2>
        <a:srgbClr val="6BC5D1"/>
      </a:lt2>
      <a:accent1>
        <a:srgbClr val="B3268A"/>
      </a:accent1>
      <a:accent2>
        <a:srgbClr val="6BC5D1"/>
      </a:accent2>
      <a:accent3>
        <a:srgbClr val="2D2E7E"/>
      </a:accent3>
      <a:accent4>
        <a:srgbClr val="657786"/>
      </a:accent4>
      <a:accent5>
        <a:srgbClr val="FAA842"/>
      </a:accent5>
      <a:accent6>
        <a:srgbClr val="AAB8C2"/>
      </a:accent6>
      <a:hlink>
        <a:srgbClr val="6BC5D1"/>
      </a:hlink>
      <a:folHlink>
        <a:srgbClr val="F03ECA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KÉPES CÍMDIÁK V2">
  <a:themeElements>
    <a:clrScheme name="Diakhitel">
      <a:dk1>
        <a:sysClr val="windowText" lastClr="000000"/>
      </a:dk1>
      <a:lt1>
        <a:sysClr val="window" lastClr="FFFFFF"/>
      </a:lt1>
      <a:dk2>
        <a:srgbClr val="2D2E7E"/>
      </a:dk2>
      <a:lt2>
        <a:srgbClr val="6BC5D1"/>
      </a:lt2>
      <a:accent1>
        <a:srgbClr val="B3268A"/>
      </a:accent1>
      <a:accent2>
        <a:srgbClr val="6BC5D1"/>
      </a:accent2>
      <a:accent3>
        <a:srgbClr val="2D2E7E"/>
      </a:accent3>
      <a:accent4>
        <a:srgbClr val="657786"/>
      </a:accent4>
      <a:accent5>
        <a:srgbClr val="FAA842"/>
      </a:accent5>
      <a:accent6>
        <a:srgbClr val="AAB8C2"/>
      </a:accent6>
      <a:hlink>
        <a:srgbClr val="6BC5D1"/>
      </a:hlink>
      <a:folHlink>
        <a:srgbClr val="F03ECA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SZÖVEGES DIÁK">
  <a:themeElements>
    <a:clrScheme name="Diakhitel">
      <a:dk1>
        <a:sysClr val="windowText" lastClr="000000"/>
      </a:dk1>
      <a:lt1>
        <a:sysClr val="window" lastClr="FFFFFF"/>
      </a:lt1>
      <a:dk2>
        <a:srgbClr val="2D2E7E"/>
      </a:dk2>
      <a:lt2>
        <a:srgbClr val="6BC5D1"/>
      </a:lt2>
      <a:accent1>
        <a:srgbClr val="B3268A"/>
      </a:accent1>
      <a:accent2>
        <a:srgbClr val="6BC5D1"/>
      </a:accent2>
      <a:accent3>
        <a:srgbClr val="2D2E7E"/>
      </a:accent3>
      <a:accent4>
        <a:srgbClr val="657786"/>
      </a:accent4>
      <a:accent5>
        <a:srgbClr val="FAA842"/>
      </a:accent5>
      <a:accent6>
        <a:srgbClr val="AAB8C2"/>
      </a:accent6>
      <a:hlink>
        <a:srgbClr val="6BC5D1"/>
      </a:hlink>
      <a:folHlink>
        <a:srgbClr val="F03ECA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SZÖVEGES DIÁK">
  <a:themeElements>
    <a:clrScheme name="Diakhitel">
      <a:dk1>
        <a:sysClr val="windowText" lastClr="000000"/>
      </a:dk1>
      <a:lt1>
        <a:sysClr val="window" lastClr="FFFFFF"/>
      </a:lt1>
      <a:dk2>
        <a:srgbClr val="2D2E7E"/>
      </a:dk2>
      <a:lt2>
        <a:srgbClr val="6BC5D1"/>
      </a:lt2>
      <a:accent1>
        <a:srgbClr val="B3268A"/>
      </a:accent1>
      <a:accent2>
        <a:srgbClr val="6BC5D1"/>
      </a:accent2>
      <a:accent3>
        <a:srgbClr val="2D2E7E"/>
      </a:accent3>
      <a:accent4>
        <a:srgbClr val="657786"/>
      </a:accent4>
      <a:accent5>
        <a:srgbClr val="FAA842"/>
      </a:accent5>
      <a:accent6>
        <a:srgbClr val="AAB8C2"/>
      </a:accent6>
      <a:hlink>
        <a:srgbClr val="6BC5D1"/>
      </a:hlink>
      <a:folHlink>
        <a:srgbClr val="F03ECA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CÍMDIÁK V1">
  <a:themeElements>
    <a:clrScheme name="CÍMDIÁK V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564"/>
      </a:accent1>
      <a:accent2>
        <a:srgbClr val="A3A4A6"/>
      </a:accent2>
      <a:accent3>
        <a:srgbClr val="00BCB5"/>
      </a:accent3>
      <a:accent4>
        <a:srgbClr val="1F6972"/>
      </a:accent4>
      <a:accent5>
        <a:srgbClr val="EAE5C3"/>
      </a:accent5>
      <a:accent6>
        <a:srgbClr val="003046"/>
      </a:accent6>
      <a:hlink>
        <a:srgbClr val="0000FF"/>
      </a:hlink>
      <a:folHlink>
        <a:srgbClr val="FF00FF"/>
      </a:folHlink>
    </a:clrScheme>
    <a:fontScheme name="CÍMDIÁK V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7D4F22EA00BF74D8A8AD50E0B457D6E" ma:contentTypeVersion="3" ma:contentTypeDescription="Új dokumentum létrehozása." ma:contentTypeScope="" ma:versionID="848738f0d5a660c260ea2fbaadcf993f">
  <xsd:schema xmlns:xsd="http://www.w3.org/2001/XMLSchema" xmlns:xs="http://www.w3.org/2001/XMLSchema" xmlns:p="http://schemas.microsoft.com/office/2006/metadata/properties" xmlns:ns2="0700e267-251f-449a-8416-32709c020bfc" xmlns:ns3="46baffae-cb5b-45a7-821e-f89e22b1fd8c" targetNamespace="http://schemas.microsoft.com/office/2006/metadata/properties" ma:root="true" ma:fieldsID="27d38a4828932e01b363c44ca1c892d6" ns2:_="" ns3:_="">
    <xsd:import namespace="0700e267-251f-449a-8416-32709c020bfc"/>
    <xsd:import namespace="46baffae-cb5b-45a7-821e-f89e22b1fd8c"/>
    <xsd:element name="properties">
      <xsd:complexType>
        <xsd:sequence>
          <xsd:element name="documentManagement">
            <xsd:complexType>
              <xsd:all>
                <xsd:element ref="ns2:Nyomtatv_x00e1_ny"/>
                <xsd:element ref="ns2:Fajta0"/>
                <xsd:element ref="ns2:Szakmai_x0020_felel_x0151_s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0e267-251f-449a-8416-32709c020bfc" elementFormDefault="qualified">
    <xsd:import namespace="http://schemas.microsoft.com/office/2006/documentManagement/types"/>
    <xsd:import namespace="http://schemas.microsoft.com/office/infopath/2007/PartnerControls"/>
    <xsd:element name="Nyomtatv_x00e1_ny" ma:index="8" ma:displayName="Tárgy" ma:internalName="Nyomtatv_x00e1_ny">
      <xsd:simpleType>
        <xsd:restriction base="dms:Text">
          <xsd:maxLength value="255"/>
        </xsd:restriction>
      </xsd:simpleType>
    </xsd:element>
    <xsd:element name="Fajta0" ma:index="9" ma:displayName="Fajta" ma:format="Dropdown" ma:internalName="Fajta0">
      <xsd:simpleType>
        <xsd:union memberTypes="dms:Text">
          <xsd:simpleType>
            <xsd:restriction base="dms:Choice">
              <xsd:enumeration value="Általános dokumentum"/>
              <xsd:enumeration value="Általános projekt dokumentum"/>
              <xsd:enumeration value="Infrastruktúra"/>
              <xsd:enumeration value="Informatika"/>
              <xsd:enumeration value="Közbeszerzési dokumentum"/>
              <xsd:enumeration value="Személyügy"/>
            </xsd:restriction>
          </xsd:simpleType>
        </xsd:union>
      </xsd:simpleType>
    </xsd:element>
    <xsd:element name="Szakmai_x0020_felel_x0151_s" ma:index="10" ma:displayName="Szakmai felelős" ma:list="UserInfo" ma:SharePointGroup="0" ma:internalName="Szakmai_x0020_felel_x0151_s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affae-cb5b-45a7-821e-f89e22b1fd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Szabályza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zakmai_x0020_felel_x0151_s xmlns="0700e267-251f-449a-8416-32709c020bfc">
      <UserInfo>
        <DisplayName>Bednárik András</DisplayName>
        <AccountId>588</AccountId>
        <AccountType/>
      </UserInfo>
    </Szakmai_x0020_felel_x0151_s>
    <Fajta0 xmlns="0700e267-251f-449a-8416-32709c020bfc">Arculat</Fajta0>
    <Nyomtatv_x00e1_ny xmlns="0700e267-251f-449a-8416-32709c020bfc">Diákhitel_PPT_template_végleges</Nyomtatv_x00e1_ny>
  </documentManagement>
</p:properties>
</file>

<file path=customXml/itemProps1.xml><?xml version="1.0" encoding="utf-8"?>
<ds:datastoreItem xmlns:ds="http://schemas.openxmlformats.org/officeDocument/2006/customXml" ds:itemID="{9E5F7A41-725A-4C81-84F2-6ABA627A4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0e267-251f-449a-8416-32709c020bfc"/>
    <ds:schemaRef ds:uri="46baffae-cb5b-45a7-821e-f89e22b1fd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CC9C90-4BA9-4AE4-AB5C-D3C13AA149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C5B633-1C67-46B2-ACAB-78053AB8340B}">
  <ds:schemaRefs>
    <ds:schemaRef ds:uri="0700e267-251f-449a-8416-32709c020bfc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46baffae-cb5b-45a7-821e-f89e22b1fd8c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3984</TotalTime>
  <Words>205</Words>
  <Application>Microsoft Office PowerPoint</Application>
  <PresentationFormat>Szélesvásznú</PresentationFormat>
  <Paragraphs>58</Paragraphs>
  <Slides>17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Montserrat</vt:lpstr>
      <vt:lpstr>Montserrat Black</vt:lpstr>
      <vt:lpstr>Montserrat SemiBold</vt:lpstr>
      <vt:lpstr>Wingdings</vt:lpstr>
      <vt:lpstr>ALAP CÍMDIÁK</vt:lpstr>
      <vt:lpstr>KÉPES CÍMDIÁK V2</vt:lpstr>
      <vt:lpstr>1_KÉPES CÍMDIÁK V2</vt:lpstr>
      <vt:lpstr>SZÖVEGES DIÁK</vt:lpstr>
      <vt:lpstr>1_SZÖVEGES DIÁK</vt:lpstr>
      <vt:lpstr>FEKTESS A JÖVŐDBE!</vt:lpstr>
      <vt:lpstr>Valóban többet lehet keresni diplomával?</vt:lpstr>
      <vt:lpstr>PowerPoint-bemutató</vt:lpstr>
      <vt:lpstr>Mekkora anyagi terhet jelent a továbbtanulás?</vt:lpstr>
      <vt:lpstr>PowerPoint-bemutató</vt:lpstr>
      <vt:lpstr>PowerPoint-bemutató</vt:lpstr>
      <vt:lpstr>PowerPoint-bemutató</vt:lpstr>
      <vt:lpstr>PowerPoint-bemutató</vt:lpstr>
      <vt:lpstr>Mire költ eGy egyetemista?</vt:lpstr>
      <vt:lpstr>PowerPoint-bemutató</vt:lpstr>
      <vt:lpstr>én mennyit fogok majd költeni?</vt:lpstr>
      <vt:lpstr>PowerPoint-bemutató</vt:lpstr>
      <vt:lpstr>PowerPoint-bemutató</vt:lpstr>
      <vt:lpstr>FORRÁSOK</vt:lpstr>
      <vt:lpstr>A DIÁKHITELRŐL</vt:lpstr>
      <vt:lpstr> átlagos törlesztési futamidő</vt:lpstr>
      <vt:lpstr>Biztos pénzügyi háttér tanulmányaidhoz.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szerkesztése  (2 vagy 3 soros is lehet)</dc:title>
  <dc:creator>Lejla Tóth</dc:creator>
  <cp:lastModifiedBy>Márkus Attila</cp:lastModifiedBy>
  <cp:revision>271</cp:revision>
  <dcterms:modified xsi:type="dcterms:W3CDTF">2024-11-20T19:31:30Z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0x01010017D4F22EA00BF74D8A8AD50E0B457D6E</vt:lpwstr>
  </property>
</Properties>
</file>